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81" r:id="rId2"/>
    <p:sldId id="280" r:id="rId3"/>
    <p:sldId id="342" r:id="rId4"/>
    <p:sldId id="570" r:id="rId5"/>
    <p:sldId id="637" r:id="rId6"/>
    <p:sldId id="652" r:id="rId7"/>
    <p:sldId id="534" r:id="rId8"/>
    <p:sldId id="651" r:id="rId9"/>
    <p:sldId id="539" r:id="rId10"/>
    <p:sldId id="535" r:id="rId11"/>
    <p:sldId id="536" r:id="rId12"/>
    <p:sldId id="537" r:id="rId13"/>
    <p:sldId id="653" r:id="rId14"/>
    <p:sldId id="698" r:id="rId15"/>
    <p:sldId id="660" r:id="rId16"/>
    <p:sldId id="622" r:id="rId17"/>
    <p:sldId id="587" r:id="rId18"/>
    <p:sldId id="542" r:id="rId19"/>
    <p:sldId id="543" r:id="rId20"/>
    <p:sldId id="544" r:id="rId21"/>
    <p:sldId id="678" r:id="rId22"/>
    <p:sldId id="669" r:id="rId23"/>
    <p:sldId id="684" r:id="rId24"/>
    <p:sldId id="685" r:id="rId25"/>
    <p:sldId id="686" r:id="rId26"/>
    <p:sldId id="524" r:id="rId27"/>
    <p:sldId id="569" r:id="rId28"/>
    <p:sldId id="699" r:id="rId29"/>
    <p:sldId id="636" r:id="rId30"/>
    <p:sldId id="697" r:id="rId31"/>
    <p:sldId id="661" r:id="rId32"/>
    <p:sldId id="521" r:id="rId33"/>
    <p:sldId id="528" r:id="rId34"/>
    <p:sldId id="662" r:id="rId35"/>
    <p:sldId id="664" r:id="rId36"/>
    <p:sldId id="666" r:id="rId37"/>
    <p:sldId id="667" r:id="rId38"/>
    <p:sldId id="665" r:id="rId39"/>
    <p:sldId id="663" r:id="rId40"/>
    <p:sldId id="668" r:id="rId41"/>
    <p:sldId id="646" r:id="rId42"/>
    <p:sldId id="700" r:id="rId43"/>
    <p:sldId id="260" r:id="rId44"/>
    <p:sldId id="278" r:id="rId45"/>
    <p:sldId id="262" r:id="rId46"/>
    <p:sldId id="266" r:id="rId47"/>
    <p:sldId id="263" r:id="rId48"/>
    <p:sldId id="265" r:id="rId49"/>
    <p:sldId id="261" r:id="rId50"/>
    <p:sldId id="264" r:id="rId51"/>
    <p:sldId id="257" r:id="rId52"/>
    <p:sldId id="258" r:id="rId53"/>
    <p:sldId id="259" r:id="rId54"/>
    <p:sldId id="267" r:id="rId55"/>
    <p:sldId id="279" r:id="rId56"/>
    <p:sldId id="268" r:id="rId57"/>
    <p:sldId id="269" r:id="rId58"/>
    <p:sldId id="270" r:id="rId59"/>
    <p:sldId id="271" r:id="rId60"/>
    <p:sldId id="272" r:id="rId61"/>
    <p:sldId id="273" r:id="rId62"/>
    <p:sldId id="274" r:id="rId63"/>
    <p:sldId id="282" r:id="rId64"/>
    <p:sldId id="28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4000" b="1" dirty="0"/>
            <a:t>Opening Reflection: </a:t>
          </a:r>
        </a:p>
        <a:p>
          <a:r>
            <a:rPr lang="en-US" sz="4000" b="1" dirty="0"/>
            <a:t>‘Life in all its fullness?’</a:t>
          </a:r>
          <a:endParaRPr lang="en-US" sz="4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86465" custLinFactNeighborX="-2041" custLinFactNeighborY="-5221">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5400" b="1" dirty="0"/>
            <a:t>Activity</a:t>
          </a:r>
          <a:r>
            <a:rPr lang="en-US" sz="5400" b="1" baseline="0" dirty="0"/>
            <a:t>: Ethos Enhancing Outcomes</a:t>
          </a:r>
          <a:endParaRPr lang="en-US" sz="5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63531" custScaleY="178520" custLinFactNeighborX="1756" custLinFactNeighborY="-10740">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dirty="0"/>
            <a:t>Peer Support Network for Governors – Opportunity for 2019/20</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dirty="0"/>
            <a:t>Flourishing Adults, Flourishing Children</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pt>
    <dgm:pt modelId="{F2796A30-4BA6-4579-B872-55030DC8751B}" type="pres">
      <dgm:prSet presAssocID="{E6E0A492-FE95-4918-AF4C-F2B800116B38}" presName="tile2" presStyleLbl="node1" presStyleIdx="1" presStyleCnt="4"/>
      <dgm:spPr/>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pt>
    <dgm:pt modelId="{D2EE4A69-F86E-44DB-8DC2-05CF8482E115}" type="pres">
      <dgm:prSet presAssocID="{E6E0A492-FE95-4918-AF4C-F2B800116B38}" presName="tile3" presStyleLbl="node1" presStyleIdx="2" presStyleCnt="4"/>
      <dgm:spPr/>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pt>
    <dgm:pt modelId="{D2422CFC-64A5-4E24-9F46-1CDA73C5BF6F}" type="pres">
      <dgm:prSet presAssocID="{E6E0A492-FE95-4918-AF4C-F2B800116B38}" presName="tile4" presStyleLbl="node1" presStyleIdx="3" presStyleCnt="4"/>
      <dgm:spPr/>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pt>
    <dgm:pt modelId="{961D8291-A1AA-439C-9B5B-62F2FD2E034E}" type="pres">
      <dgm:prSet presAssocID="{E6E0A492-FE95-4918-AF4C-F2B800116B38}" presName="centerTile" presStyleLbl="fgShp" presStyleIdx="0" presStyleCnt="1">
        <dgm:presLayoutVars>
          <dgm:chMax val="0"/>
          <dgm:chPref val="0"/>
        </dgm:presLayoutVars>
      </dgm:prSet>
      <dgm:spPr/>
    </dgm:pt>
  </dgm:ptLst>
  <dgm:cxnLst>
    <dgm:cxn modelId="{670E830B-71CE-4BC3-BB72-855EF653E6D7}" type="presOf" srcId="{F1267C97-0B8D-4700-ADB8-64B9ABD8E4A8}" destId="{F2796A30-4BA6-4579-B872-55030DC8751B}" srcOrd="0" destOrd="0" presId="urn:microsoft.com/office/officeart/2005/8/layout/matrix1"/>
    <dgm:cxn modelId="{7895210F-CA1F-4A3C-B574-36B7E9C799B8}" srcId="{33825D9B-2513-423E-9DD5-8B0817A879E2}" destId="{3C6C27A3-E06C-4DDD-B3C9-0CCF988ECF45}" srcOrd="0" destOrd="0" parTransId="{B88B10A3-BC1D-487D-8DF1-A630530A80E2}" sibTransId="{7F8954A2-9E35-42C0-A9D4-DBA9A537FC42}"/>
    <dgm:cxn modelId="{82EC3A12-FC96-4793-BE4C-0D8CB6475CF9}" type="presOf" srcId="{E6E0A492-FE95-4918-AF4C-F2B800116B38}" destId="{3D84F452-8213-417D-885C-5881409592A6}" srcOrd="0" destOrd="0" presId="urn:microsoft.com/office/officeart/2005/8/layout/matrix1"/>
    <dgm:cxn modelId="{29C57013-6252-4D37-9325-660335E46E3F}" type="presOf" srcId="{71D8C7EA-E7BB-448D-A2F2-BD1AE01301F2}" destId="{D2EE4A69-F86E-44DB-8DC2-05CF8482E115}" srcOrd="0" destOrd="0" presId="urn:microsoft.com/office/officeart/2005/8/layout/matrix1"/>
    <dgm:cxn modelId="{DEEB711E-7289-4BBF-B305-0BA6A33888D5}" type="presOf" srcId="{33825D9B-2513-423E-9DD5-8B0817A879E2}" destId="{961D8291-A1AA-439C-9B5B-62F2FD2E034E}" srcOrd="0"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F75A666B-0D7B-44BE-97F1-8EE82ACAB21D}" type="presOf" srcId="{F1267C97-0B8D-4700-ADB8-64B9ABD8E4A8}" destId="{59C753EF-0842-45C9-8FA4-7A0668040A7A}" srcOrd="1"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9160F497-ACF6-46A1-B503-8537E95B640B}" type="presOf" srcId="{3C6C27A3-E06C-4DDD-B3C9-0CCF988ECF45}" destId="{7724E12C-1F6F-4947-849C-7A868E1CFB83}" srcOrd="1"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BF6032BC-5EB4-4B45-9AE8-2ADE96438031}" type="presOf" srcId="{3C6C27A3-E06C-4DDD-B3C9-0CCF988ECF45}" destId="{AF42D8D7-2B80-4A0D-A025-11B752BD8841}"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099C38EF-E45C-483C-851C-3A60F9741BE0}" type="presOf" srcId="{71D8C7EA-E7BB-448D-A2F2-BD1AE01301F2}" destId="{B8E3EB5F-FD04-4587-8811-F896BB860A24}" srcOrd="1"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2133EA-091D-481D-9715-BB28B5A3CA35}" type="doc">
      <dgm:prSet loTypeId="urn:microsoft.com/office/officeart/2005/8/layout/venn1" loCatId="relationship" qsTypeId="urn:microsoft.com/office/officeart/2005/8/quickstyle/simple1" qsCatId="simple" csTypeId="urn:microsoft.com/office/officeart/2005/8/colors/accent1_2" csCatId="accent1" phldr="1"/>
      <dgm:spPr/>
    </dgm:pt>
    <dgm:pt modelId="{CB27D918-5EE0-46A8-BD86-D1FDE9348BF3}">
      <dgm:prSet phldrT="[Text]" custT="1"/>
      <dgm:spPr>
        <a:solidFill>
          <a:srgbClr val="7030A0">
            <a:alpha val="50000"/>
          </a:srgbClr>
        </a:solidFill>
      </dgm:spPr>
      <dgm:t>
        <a:bodyPr/>
        <a:lstStyle/>
        <a:p>
          <a:r>
            <a:rPr lang="en-GB" sz="3200" dirty="0"/>
            <a:t>Schools</a:t>
          </a:r>
        </a:p>
      </dgm:t>
    </dgm:pt>
    <dgm:pt modelId="{26614FFB-A30C-4A38-8D2F-14D708C0E4C5}" type="parTrans" cxnId="{21F3C827-3B0F-48F7-A140-60BBFB6EB67F}">
      <dgm:prSet/>
      <dgm:spPr/>
      <dgm:t>
        <a:bodyPr/>
        <a:lstStyle/>
        <a:p>
          <a:endParaRPr lang="en-GB"/>
        </a:p>
      </dgm:t>
    </dgm:pt>
    <dgm:pt modelId="{BAA9E1E5-151F-42F2-9F53-857720533613}" type="sibTrans" cxnId="{21F3C827-3B0F-48F7-A140-60BBFB6EB67F}">
      <dgm:prSet/>
      <dgm:spPr/>
      <dgm:t>
        <a:bodyPr/>
        <a:lstStyle/>
        <a:p>
          <a:endParaRPr lang="en-GB"/>
        </a:p>
      </dgm:t>
    </dgm:pt>
    <dgm:pt modelId="{15C67A55-5087-409B-926F-0E4168323106}">
      <dgm:prSet phldrT="[Text]" custT="1"/>
      <dgm:spPr>
        <a:solidFill>
          <a:srgbClr val="7030A0">
            <a:alpha val="50000"/>
          </a:srgbClr>
        </a:solidFill>
      </dgm:spPr>
      <dgm:t>
        <a:bodyPr/>
        <a:lstStyle/>
        <a:p>
          <a:r>
            <a:rPr lang="en-GB" sz="2800" dirty="0"/>
            <a:t>Households</a:t>
          </a:r>
        </a:p>
      </dgm:t>
    </dgm:pt>
    <dgm:pt modelId="{3CD34D0B-B8CB-4452-A3D8-EAB161B63080}" type="parTrans" cxnId="{07947607-B536-4D51-B420-B52BC6AD13D6}">
      <dgm:prSet/>
      <dgm:spPr/>
      <dgm:t>
        <a:bodyPr/>
        <a:lstStyle/>
        <a:p>
          <a:endParaRPr lang="en-GB"/>
        </a:p>
      </dgm:t>
    </dgm:pt>
    <dgm:pt modelId="{2C7CA441-42F2-42DF-B9C0-F0EF7C8A3845}" type="sibTrans" cxnId="{07947607-B536-4D51-B420-B52BC6AD13D6}">
      <dgm:prSet/>
      <dgm:spPr/>
      <dgm:t>
        <a:bodyPr/>
        <a:lstStyle/>
        <a:p>
          <a:endParaRPr lang="en-GB"/>
        </a:p>
      </dgm:t>
    </dgm:pt>
    <dgm:pt modelId="{0A1337F3-8638-40AA-8F24-DD4F62CABB5E}">
      <dgm:prSet phldrT="[Text]" custT="1"/>
      <dgm:spPr>
        <a:solidFill>
          <a:srgbClr val="7030A0">
            <a:alpha val="50000"/>
          </a:srgbClr>
        </a:solidFill>
      </dgm:spPr>
      <dgm:t>
        <a:bodyPr/>
        <a:lstStyle/>
        <a:p>
          <a:r>
            <a:rPr lang="en-GB" sz="2800" dirty="0"/>
            <a:t>Churches</a:t>
          </a:r>
        </a:p>
      </dgm:t>
    </dgm:pt>
    <dgm:pt modelId="{3DC5B517-F0EE-4977-8AE0-AA669A87B7EC}" type="parTrans" cxnId="{5626B4B5-E1B4-4CB5-A64F-6B20084A30A4}">
      <dgm:prSet/>
      <dgm:spPr/>
      <dgm:t>
        <a:bodyPr/>
        <a:lstStyle/>
        <a:p>
          <a:endParaRPr lang="en-GB"/>
        </a:p>
      </dgm:t>
    </dgm:pt>
    <dgm:pt modelId="{FE76AC09-5301-4632-B44E-EB28FB00721A}" type="sibTrans" cxnId="{5626B4B5-E1B4-4CB5-A64F-6B20084A30A4}">
      <dgm:prSet/>
      <dgm:spPr/>
      <dgm:t>
        <a:bodyPr/>
        <a:lstStyle/>
        <a:p>
          <a:endParaRPr lang="en-GB"/>
        </a:p>
      </dgm:t>
    </dgm:pt>
    <dgm:pt modelId="{D1004BC4-95D9-4636-A566-70384E99B9D8}" type="pres">
      <dgm:prSet presAssocID="{312133EA-091D-481D-9715-BB28B5A3CA35}" presName="compositeShape" presStyleCnt="0">
        <dgm:presLayoutVars>
          <dgm:chMax val="7"/>
          <dgm:dir/>
          <dgm:resizeHandles val="exact"/>
        </dgm:presLayoutVars>
      </dgm:prSet>
      <dgm:spPr/>
    </dgm:pt>
    <dgm:pt modelId="{42F18DF8-AFC5-40FF-806B-BE03A81B6562}" type="pres">
      <dgm:prSet presAssocID="{CB27D918-5EE0-46A8-BD86-D1FDE9348BF3}" presName="circ1" presStyleLbl="vennNode1" presStyleIdx="0" presStyleCnt="3"/>
      <dgm:spPr/>
    </dgm:pt>
    <dgm:pt modelId="{51DE139E-9F64-43A5-8786-D9695A2DBAE2}" type="pres">
      <dgm:prSet presAssocID="{CB27D918-5EE0-46A8-BD86-D1FDE9348BF3}" presName="circ1Tx" presStyleLbl="revTx" presStyleIdx="0" presStyleCnt="0">
        <dgm:presLayoutVars>
          <dgm:chMax val="0"/>
          <dgm:chPref val="0"/>
          <dgm:bulletEnabled val="1"/>
        </dgm:presLayoutVars>
      </dgm:prSet>
      <dgm:spPr/>
    </dgm:pt>
    <dgm:pt modelId="{B041C621-CD0C-4B75-BFCE-9585EC942101}" type="pres">
      <dgm:prSet presAssocID="{15C67A55-5087-409B-926F-0E4168323106}" presName="circ2" presStyleLbl="vennNode1" presStyleIdx="1" presStyleCnt="3"/>
      <dgm:spPr/>
    </dgm:pt>
    <dgm:pt modelId="{42581FFC-6352-4B23-952D-80AFF60A757E}" type="pres">
      <dgm:prSet presAssocID="{15C67A55-5087-409B-926F-0E4168323106}" presName="circ2Tx" presStyleLbl="revTx" presStyleIdx="0" presStyleCnt="0">
        <dgm:presLayoutVars>
          <dgm:chMax val="0"/>
          <dgm:chPref val="0"/>
          <dgm:bulletEnabled val="1"/>
        </dgm:presLayoutVars>
      </dgm:prSet>
      <dgm:spPr/>
    </dgm:pt>
    <dgm:pt modelId="{763C73AC-B088-4C25-8108-6D482C34DCD1}" type="pres">
      <dgm:prSet presAssocID="{0A1337F3-8638-40AA-8F24-DD4F62CABB5E}" presName="circ3" presStyleLbl="vennNode1" presStyleIdx="2" presStyleCnt="3"/>
      <dgm:spPr/>
    </dgm:pt>
    <dgm:pt modelId="{28C864B3-AA71-4E7E-9E53-F6E396029F8E}" type="pres">
      <dgm:prSet presAssocID="{0A1337F3-8638-40AA-8F24-DD4F62CABB5E}" presName="circ3Tx" presStyleLbl="revTx" presStyleIdx="0" presStyleCnt="0">
        <dgm:presLayoutVars>
          <dgm:chMax val="0"/>
          <dgm:chPref val="0"/>
          <dgm:bulletEnabled val="1"/>
        </dgm:presLayoutVars>
      </dgm:prSet>
      <dgm:spPr/>
    </dgm:pt>
  </dgm:ptLst>
  <dgm:cxnLst>
    <dgm:cxn modelId="{D405EA02-AD0C-4705-9D65-044BE4452650}" type="presOf" srcId="{CB27D918-5EE0-46A8-BD86-D1FDE9348BF3}" destId="{42F18DF8-AFC5-40FF-806B-BE03A81B6562}" srcOrd="0" destOrd="0" presId="urn:microsoft.com/office/officeart/2005/8/layout/venn1"/>
    <dgm:cxn modelId="{07947607-B536-4D51-B420-B52BC6AD13D6}" srcId="{312133EA-091D-481D-9715-BB28B5A3CA35}" destId="{15C67A55-5087-409B-926F-0E4168323106}" srcOrd="1" destOrd="0" parTransId="{3CD34D0B-B8CB-4452-A3D8-EAB161B63080}" sibTransId="{2C7CA441-42F2-42DF-B9C0-F0EF7C8A3845}"/>
    <dgm:cxn modelId="{B6A36B19-8B27-46CB-8959-E15CA75E7336}" type="presOf" srcId="{0A1337F3-8638-40AA-8F24-DD4F62CABB5E}" destId="{763C73AC-B088-4C25-8108-6D482C34DCD1}" srcOrd="0" destOrd="0" presId="urn:microsoft.com/office/officeart/2005/8/layout/venn1"/>
    <dgm:cxn modelId="{21F3C827-3B0F-48F7-A140-60BBFB6EB67F}" srcId="{312133EA-091D-481D-9715-BB28B5A3CA35}" destId="{CB27D918-5EE0-46A8-BD86-D1FDE9348BF3}" srcOrd="0" destOrd="0" parTransId="{26614FFB-A30C-4A38-8D2F-14D708C0E4C5}" sibTransId="{BAA9E1E5-151F-42F2-9F53-857720533613}"/>
    <dgm:cxn modelId="{EF982D4A-E005-445A-AB8A-64AB22668F63}" type="presOf" srcId="{312133EA-091D-481D-9715-BB28B5A3CA35}" destId="{D1004BC4-95D9-4636-A566-70384E99B9D8}" srcOrd="0" destOrd="0" presId="urn:microsoft.com/office/officeart/2005/8/layout/venn1"/>
    <dgm:cxn modelId="{367AF97C-AE1B-465B-97CB-2002063B8C71}" type="presOf" srcId="{CB27D918-5EE0-46A8-BD86-D1FDE9348BF3}" destId="{51DE139E-9F64-43A5-8786-D9695A2DBAE2}" srcOrd="1" destOrd="0" presId="urn:microsoft.com/office/officeart/2005/8/layout/venn1"/>
    <dgm:cxn modelId="{D7DAEAA9-3071-456C-B0E2-B5EFD1035CF9}" type="presOf" srcId="{15C67A55-5087-409B-926F-0E4168323106}" destId="{B041C621-CD0C-4B75-BFCE-9585EC942101}" srcOrd="0" destOrd="0" presId="urn:microsoft.com/office/officeart/2005/8/layout/venn1"/>
    <dgm:cxn modelId="{FCC419B4-06FC-4681-8D3B-790B5C1F08D6}" type="presOf" srcId="{15C67A55-5087-409B-926F-0E4168323106}" destId="{42581FFC-6352-4B23-952D-80AFF60A757E}" srcOrd="1" destOrd="0" presId="urn:microsoft.com/office/officeart/2005/8/layout/venn1"/>
    <dgm:cxn modelId="{5626B4B5-E1B4-4CB5-A64F-6B20084A30A4}" srcId="{312133EA-091D-481D-9715-BB28B5A3CA35}" destId="{0A1337F3-8638-40AA-8F24-DD4F62CABB5E}" srcOrd="2" destOrd="0" parTransId="{3DC5B517-F0EE-4977-8AE0-AA669A87B7EC}" sibTransId="{FE76AC09-5301-4632-B44E-EB28FB00721A}"/>
    <dgm:cxn modelId="{5E71ACCE-BA57-4D6E-B292-98DB1987A540}" type="presOf" srcId="{0A1337F3-8638-40AA-8F24-DD4F62CABB5E}" destId="{28C864B3-AA71-4E7E-9E53-F6E396029F8E}" srcOrd="1" destOrd="0" presId="urn:microsoft.com/office/officeart/2005/8/layout/venn1"/>
    <dgm:cxn modelId="{E8FD9A8C-4ABC-4D47-B4ED-549E13E2FCEA}" type="presParOf" srcId="{D1004BC4-95D9-4636-A566-70384E99B9D8}" destId="{42F18DF8-AFC5-40FF-806B-BE03A81B6562}" srcOrd="0" destOrd="0" presId="urn:microsoft.com/office/officeart/2005/8/layout/venn1"/>
    <dgm:cxn modelId="{550A061B-F3B1-4B08-9CF2-4BE4D5E394C8}" type="presParOf" srcId="{D1004BC4-95D9-4636-A566-70384E99B9D8}" destId="{51DE139E-9F64-43A5-8786-D9695A2DBAE2}" srcOrd="1" destOrd="0" presId="urn:microsoft.com/office/officeart/2005/8/layout/venn1"/>
    <dgm:cxn modelId="{9A4C9252-2D16-47D0-B6BB-26F32839FBCE}" type="presParOf" srcId="{D1004BC4-95D9-4636-A566-70384E99B9D8}" destId="{B041C621-CD0C-4B75-BFCE-9585EC942101}" srcOrd="2" destOrd="0" presId="urn:microsoft.com/office/officeart/2005/8/layout/venn1"/>
    <dgm:cxn modelId="{E54A98BE-F1E7-4688-8305-CE888C12ABA6}" type="presParOf" srcId="{D1004BC4-95D9-4636-A566-70384E99B9D8}" destId="{42581FFC-6352-4B23-952D-80AFF60A757E}" srcOrd="3" destOrd="0" presId="urn:microsoft.com/office/officeart/2005/8/layout/venn1"/>
    <dgm:cxn modelId="{BA298E75-8BA6-4769-894C-AF9541869629}" type="presParOf" srcId="{D1004BC4-95D9-4636-A566-70384E99B9D8}" destId="{763C73AC-B088-4C25-8108-6D482C34DCD1}" srcOrd="4" destOrd="0" presId="urn:microsoft.com/office/officeart/2005/8/layout/venn1"/>
    <dgm:cxn modelId="{7CF089F1-BAE1-49ED-848A-052346F64844}" type="presParOf" srcId="{D1004BC4-95D9-4636-A566-70384E99B9D8}" destId="{28C864B3-AA71-4E7E-9E53-F6E396029F8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758D4E7-9F37-41A2-AE41-4456DEB22407}">
      <dgm:prSet phldrT="[Text]"/>
      <dgm:spPr/>
      <dgm:t>
        <a:bodyPr/>
        <a:lstStyle/>
        <a:p>
          <a:r>
            <a:rPr lang="en-US" dirty="0"/>
            <a:t>Flourishing Together - </a:t>
          </a:r>
          <a:r>
            <a:rPr lang="en-US" i="1" dirty="0"/>
            <a:t>‘Life in all its fullness’ </a:t>
          </a:r>
        </a:p>
        <a:p>
          <a:r>
            <a:rPr lang="en-US" dirty="0"/>
            <a:t>(John 10:10)</a:t>
          </a:r>
        </a:p>
      </dgm:t>
    </dgm:pt>
    <dgm:pt modelId="{4DE0DCA4-4A9B-4E0A-B449-364B17A37EE5}" type="parTrans" cxnId="{D6B0E1C5-9A74-450D-99DD-E6344EAA36CA}">
      <dgm:prSet/>
      <dgm:spPr/>
      <dgm:t>
        <a:bodyPr/>
        <a:lstStyle/>
        <a:p>
          <a:endParaRPr lang="en-GB"/>
        </a:p>
      </dgm:t>
    </dgm:pt>
    <dgm:pt modelId="{4F06A192-533C-4BB8-AE43-A02DB4C0A46D}" type="sibTrans" cxnId="{D6B0E1C5-9A74-450D-99DD-E6344EAA36CA}">
      <dgm:prSet/>
      <dgm:spPr/>
      <dgm:t>
        <a:bodyPr/>
        <a:lstStyle/>
        <a:p>
          <a:endParaRPr lang="en-GB"/>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73A315A1-ECF7-439D-8C12-D5F75BB8095F}" type="pres">
      <dgm:prSet presAssocID="{DE7D5943-5B2C-4808-9D14-D58555F3D05F}" presName="OneNode_1" presStyleLbl="node1" presStyleIdx="0" presStyleCnt="1" custScaleX="61011" custScaleY="117892" custLinFactNeighborX="21113" custLinFactNeighborY="16679">
        <dgm:presLayoutVars>
          <dgm:bulletEnabled val="1"/>
        </dgm:presLayoutVars>
      </dgm:prSet>
      <dgm:spPr/>
    </dgm:pt>
  </dgm:ptLst>
  <dgm:cxnLst>
    <dgm:cxn modelId="{7E85E528-9316-4514-B11C-956F5B7F593E}" type="presOf" srcId="{E758D4E7-9F37-41A2-AE41-4456DEB22407}" destId="{73A315A1-ECF7-439D-8C12-D5F75BB8095F}" srcOrd="0" destOrd="0" presId="urn:microsoft.com/office/officeart/2005/8/layout/vProcess5"/>
    <dgm:cxn modelId="{4C408BA9-FC61-40D9-B81B-A6F1653A57DE}" type="presOf" srcId="{DE7D5943-5B2C-4808-9D14-D58555F3D05F}" destId="{2451B477-F64F-48B2-9F10-EDE9E54BD2B2}" srcOrd="0" destOrd="0" presId="urn:microsoft.com/office/officeart/2005/8/layout/vProcess5"/>
    <dgm:cxn modelId="{D6B0E1C5-9A74-450D-99DD-E6344EAA36CA}" srcId="{DE7D5943-5B2C-4808-9D14-D58555F3D05F}" destId="{E758D4E7-9F37-41A2-AE41-4456DEB22407}" srcOrd="0" destOrd="0" parTransId="{4DE0DCA4-4A9B-4E0A-B449-364B17A37EE5}" sibTransId="{4F06A192-533C-4BB8-AE43-A02DB4C0A46D}"/>
    <dgm:cxn modelId="{ABF65A5F-58A5-4EFD-BD96-54164A8D6912}" type="presParOf" srcId="{2451B477-F64F-48B2-9F10-EDE9E54BD2B2}" destId="{3F77ED7A-42AC-4AF5-8E81-6F54E093B17A}" srcOrd="0" destOrd="0" presId="urn:microsoft.com/office/officeart/2005/8/layout/vProcess5"/>
    <dgm:cxn modelId="{C3CBD2BA-ACC5-4138-9DBD-626FE85F0776}" type="presParOf" srcId="{2451B477-F64F-48B2-9F10-EDE9E54BD2B2}" destId="{73A315A1-ECF7-439D-8C12-D5F75BB8095F}"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Lst>
  <dgm:cxnLst>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A7CE923-DDB3-49E3-9375-29A67DFB9A6E}">
      <dgm:prSet phldrT="[Text]"/>
      <dgm:spPr/>
      <dgm:t>
        <a:bodyPr/>
        <a:lstStyle/>
        <a:p>
          <a:r>
            <a:rPr lang="en-US" dirty="0"/>
            <a:t>Flourishing Together - </a:t>
          </a:r>
          <a:r>
            <a:rPr lang="en-US" i="1" dirty="0"/>
            <a:t>‘Life in all its fullness’ </a:t>
          </a:r>
        </a:p>
        <a:p>
          <a:r>
            <a:rPr lang="en-US" dirty="0"/>
            <a:t>(John 10:10)</a:t>
          </a:r>
        </a:p>
      </dgm:t>
    </dgm:pt>
    <dgm:pt modelId="{F71F9EE2-E50A-42B8-AC4D-CF442F2EEEF9}" type="parTrans" cxnId="{E1535222-D2F5-41CD-8AC1-65F042F68ED8}">
      <dgm:prSet/>
      <dgm:spPr/>
      <dgm:t>
        <a:bodyPr/>
        <a:lstStyle/>
        <a:p>
          <a:endParaRPr lang="en-GB"/>
        </a:p>
      </dgm:t>
    </dgm:pt>
    <dgm:pt modelId="{85E88B48-52B4-49F4-9039-562FBACF954D}" type="sibTrans" cxnId="{E1535222-D2F5-41CD-8AC1-65F042F68ED8}">
      <dgm:prSet/>
      <dgm:spPr/>
      <dgm:t>
        <a:bodyPr/>
        <a:lstStyle/>
        <a:p>
          <a:endParaRPr lang="en-GB"/>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5DBD9A2C-3082-430B-BC40-595BF0FC8F6B}" type="pres">
      <dgm:prSet presAssocID="{DE7D5943-5B2C-4808-9D14-D58555F3D05F}" presName="OneNode_1" presStyleLbl="node1" presStyleIdx="0" presStyleCnt="1" custScaleX="61011" custScaleY="117892" custLinFactNeighborX="21113" custLinFactNeighborY="16679">
        <dgm:presLayoutVars>
          <dgm:bulletEnabled val="1"/>
        </dgm:presLayoutVars>
      </dgm:prSet>
      <dgm:spPr/>
    </dgm:pt>
  </dgm:ptLst>
  <dgm:cxnLst>
    <dgm:cxn modelId="{E1535222-D2F5-41CD-8AC1-65F042F68ED8}" srcId="{DE7D5943-5B2C-4808-9D14-D58555F3D05F}" destId="{3A7CE923-DDB3-49E3-9375-29A67DFB9A6E}" srcOrd="0" destOrd="0" parTransId="{F71F9EE2-E50A-42B8-AC4D-CF442F2EEEF9}" sibTransId="{85E88B48-52B4-49F4-9039-562FBACF954D}"/>
    <dgm:cxn modelId="{4C408BA9-FC61-40D9-B81B-A6F1653A57DE}" type="presOf" srcId="{DE7D5943-5B2C-4808-9D14-D58555F3D05F}" destId="{2451B477-F64F-48B2-9F10-EDE9E54BD2B2}" srcOrd="0" destOrd="0" presId="urn:microsoft.com/office/officeart/2005/8/layout/vProcess5"/>
    <dgm:cxn modelId="{6A2447F1-1C09-4823-BF14-6A304FCCA967}" type="presOf" srcId="{3A7CE923-DDB3-49E3-9375-29A67DFB9A6E}" destId="{5DBD9A2C-3082-430B-BC40-595BF0FC8F6B}"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D2582FF1-7757-454C-B2A4-1355349F06DF}" type="presParOf" srcId="{2451B477-F64F-48B2-9F10-EDE9E54BD2B2}" destId="{5DBD9A2C-3082-430B-BC40-595BF0FC8F6B}"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3600" dirty="0"/>
            <a:t>Flourishing Together - </a:t>
          </a:r>
          <a:r>
            <a:rPr lang="en-US" sz="3600" i="1" dirty="0"/>
            <a:t>‘Life in all its fullness’ </a:t>
          </a:r>
        </a:p>
        <a:p>
          <a:r>
            <a:rPr lang="en-US" sz="3600" dirty="0"/>
            <a:t>(John 10:10)</a:t>
          </a:r>
          <a:endParaRPr lang="en-US" sz="4400" dirty="0"/>
        </a:p>
      </dgm:t>
    </dgm:pt>
    <dgm:pt modelId="{8487365E-760F-43E2-A02D-58231ACF6352}" type="sibTrans" cxnId="{49513F54-2C65-4C9A-B41E-52A0D40ED616}">
      <dgm:prSet/>
      <dgm:spPr/>
      <dgm:t>
        <a:bodyPr/>
        <a:lstStyle/>
        <a:p>
          <a:endParaRPr lang="en-US"/>
        </a:p>
      </dgm:t>
    </dgm:pt>
    <dgm:pt modelId="{1317AD1E-3E1E-4EA1-85CE-202B2CBD10F3}" type="par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61011" custScaleY="117892" custLinFactNeighborX="21113" custLinFactNeighborY="1667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dirty="0"/>
            <a:t>Bringing the Vision Alive</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pt>
    <dgm:pt modelId="{F2796A30-4BA6-4579-B872-55030DC8751B}" type="pres">
      <dgm:prSet presAssocID="{E6E0A492-FE95-4918-AF4C-F2B800116B38}" presName="tile2" presStyleLbl="node1" presStyleIdx="1" presStyleCnt="4"/>
      <dgm:spPr/>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pt>
    <dgm:pt modelId="{D2EE4A69-F86E-44DB-8DC2-05CF8482E115}" type="pres">
      <dgm:prSet presAssocID="{E6E0A492-FE95-4918-AF4C-F2B800116B38}" presName="tile3" presStyleLbl="node1" presStyleIdx="2" presStyleCnt="4"/>
      <dgm:spPr/>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pt>
    <dgm:pt modelId="{D2422CFC-64A5-4E24-9F46-1CDA73C5BF6F}" type="pres">
      <dgm:prSet presAssocID="{E6E0A492-FE95-4918-AF4C-F2B800116B38}" presName="tile4" presStyleLbl="node1" presStyleIdx="3" presStyleCnt="4"/>
      <dgm:spPr/>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pt>
    <dgm:pt modelId="{961D8291-A1AA-439C-9B5B-62F2FD2E034E}" type="pres">
      <dgm:prSet presAssocID="{E6E0A492-FE95-4918-AF4C-F2B800116B38}" presName="centerTile" presStyleLbl="fgShp" presStyleIdx="0" presStyleCnt="1">
        <dgm:presLayoutVars>
          <dgm:chMax val="0"/>
          <dgm:chPref val="0"/>
        </dgm:presLayoutVars>
      </dgm:prSet>
      <dgm:spPr/>
    </dgm:pt>
  </dgm:ptLst>
  <dgm:cxnLst>
    <dgm:cxn modelId="{670E830B-71CE-4BC3-BB72-855EF653E6D7}" type="presOf" srcId="{F1267C97-0B8D-4700-ADB8-64B9ABD8E4A8}" destId="{F2796A30-4BA6-4579-B872-55030DC8751B}" srcOrd="0" destOrd="0" presId="urn:microsoft.com/office/officeart/2005/8/layout/matrix1"/>
    <dgm:cxn modelId="{7895210F-CA1F-4A3C-B574-36B7E9C799B8}" srcId="{33825D9B-2513-423E-9DD5-8B0817A879E2}" destId="{3C6C27A3-E06C-4DDD-B3C9-0CCF988ECF45}" srcOrd="0" destOrd="0" parTransId="{B88B10A3-BC1D-487D-8DF1-A630530A80E2}" sibTransId="{7F8954A2-9E35-42C0-A9D4-DBA9A537FC42}"/>
    <dgm:cxn modelId="{82EC3A12-FC96-4793-BE4C-0D8CB6475CF9}" type="presOf" srcId="{E6E0A492-FE95-4918-AF4C-F2B800116B38}" destId="{3D84F452-8213-417D-885C-5881409592A6}" srcOrd="0" destOrd="0" presId="urn:microsoft.com/office/officeart/2005/8/layout/matrix1"/>
    <dgm:cxn modelId="{29C57013-6252-4D37-9325-660335E46E3F}" type="presOf" srcId="{71D8C7EA-E7BB-448D-A2F2-BD1AE01301F2}" destId="{D2EE4A69-F86E-44DB-8DC2-05CF8482E115}" srcOrd="0" destOrd="0" presId="urn:microsoft.com/office/officeart/2005/8/layout/matrix1"/>
    <dgm:cxn modelId="{DEEB711E-7289-4BBF-B305-0BA6A33888D5}" type="presOf" srcId="{33825D9B-2513-423E-9DD5-8B0817A879E2}" destId="{961D8291-A1AA-439C-9B5B-62F2FD2E034E}" srcOrd="0"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F75A666B-0D7B-44BE-97F1-8EE82ACAB21D}" type="presOf" srcId="{F1267C97-0B8D-4700-ADB8-64B9ABD8E4A8}" destId="{59C753EF-0842-45C9-8FA4-7A0668040A7A}" srcOrd="1"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9160F497-ACF6-46A1-B503-8537E95B640B}" type="presOf" srcId="{3C6C27A3-E06C-4DDD-B3C9-0CCF988ECF45}" destId="{7724E12C-1F6F-4947-849C-7A868E1CFB83}" srcOrd="1"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BF6032BC-5EB4-4B45-9AE8-2ADE96438031}" type="presOf" srcId="{3C6C27A3-E06C-4DDD-B3C9-0CCF988ECF45}" destId="{AF42D8D7-2B80-4A0D-A025-11B752BD8841}"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099C38EF-E45C-483C-851C-3A60F9741BE0}" type="presOf" srcId="{71D8C7EA-E7BB-448D-A2F2-BD1AE01301F2}" destId="{B8E3EB5F-FD04-4587-8811-F896BB860A24}" srcOrd="1"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3600" i="0" u="none" strike="noStrike" cap="none" spc="0" normalizeH="0" baseline="0" noProof="0" dirty="0">
              <a:ln>
                <a:noFill/>
              </a:ln>
              <a:solidFill>
                <a:schemeClr val="bg1"/>
              </a:solidFill>
              <a:effectLst/>
              <a:uLnTx/>
              <a:uFillTx/>
              <a:latin typeface="Arial"/>
              <a:ea typeface="+mn-ea"/>
              <a:cs typeface="Arial"/>
            </a:rPr>
            <a:t>“</a:t>
          </a:r>
          <a:r>
            <a:rPr kumimoji="0" lang="en-GB" sz="36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3600" i="0" u="none" strike="noStrike" cap="none" spc="0" normalizeH="0" noProof="0" dirty="0">
              <a:ln>
                <a:noFill/>
              </a:ln>
              <a:solidFill>
                <a:schemeClr val="bg1"/>
              </a:solidFill>
              <a:effectLst/>
              <a:uLnTx/>
              <a:uFillTx/>
              <a:latin typeface="Arial"/>
              <a:ea typeface="+mn-ea"/>
              <a:cs typeface="Arial"/>
            </a:rPr>
            <a:t> leaders who are </a:t>
          </a:r>
          <a:r>
            <a:rPr kumimoji="0" lang="en-GB" sz="48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36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36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400" b="1" dirty="0"/>
            <a:t>Theology of Educational Leadership Practices Matrix (2019) </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2695" custLinFactNeighborY="-7777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396566"/>
          <a:ext cx="8128000" cy="2342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Opening Reflection: </a:t>
          </a:r>
        </a:p>
        <a:p>
          <a:pPr marL="0" lvl="0" indent="0" algn="ctr" defTabSz="1778000">
            <a:lnSpc>
              <a:spcPct val="90000"/>
            </a:lnSpc>
            <a:spcBef>
              <a:spcPct val="0"/>
            </a:spcBef>
            <a:spcAft>
              <a:spcPct val="35000"/>
            </a:spcAft>
            <a:buNone/>
          </a:pPr>
          <a:r>
            <a:rPr lang="en-US" sz="4000" b="1" kern="1200" dirty="0"/>
            <a:t>‘Life in all its fullness?’</a:t>
          </a:r>
          <a:endParaRPr lang="en-US" sz="4000" kern="1200" dirty="0"/>
        </a:p>
      </dsp:txBody>
      <dsp:txXfrm>
        <a:off x="68613" y="1465179"/>
        <a:ext cx="7990774" cy="22053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1624827" y="0"/>
          <a:ext cx="5163799" cy="48367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kern="1200" dirty="0"/>
            <a:t>Activity</a:t>
          </a:r>
          <a:r>
            <a:rPr lang="en-US" sz="5400" b="1" kern="1200" baseline="0" dirty="0"/>
            <a:t>: Ethos Enhancing Outcomes</a:t>
          </a:r>
          <a:endParaRPr lang="en-US" sz="5400" kern="1200" dirty="0"/>
        </a:p>
      </dsp:txBody>
      <dsp:txXfrm>
        <a:off x="1766489" y="141662"/>
        <a:ext cx="4880475" cy="45533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456305"/>
          <a:ext cx="8128000" cy="27093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dirty="0"/>
            <a:t>Peer Support Network for Governors – Opportunity for 2019/20</a:t>
          </a:r>
        </a:p>
      </dsp:txBody>
      <dsp:txXfrm>
        <a:off x="79354" y="535659"/>
        <a:ext cx="7969292" cy="25506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456305"/>
          <a:ext cx="8128000" cy="27093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Flourishing Adults, Flourishing Children</a:t>
          </a:r>
        </a:p>
      </dsp:txBody>
      <dsp:txXfrm>
        <a:off x="79354" y="535659"/>
        <a:ext cx="7969292" cy="25506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508000" y="-508000"/>
          <a:ext cx="2032000" cy="3048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Educating for </a:t>
          </a:r>
          <a:r>
            <a:rPr lang="en-US" sz="2400" b="1" kern="1200" dirty="0"/>
            <a:t>Wisdom, Knowledge and Skills</a:t>
          </a:r>
        </a:p>
      </dsp:txBody>
      <dsp:txXfrm rot="5400000">
        <a:off x="0" y="0"/>
        <a:ext cx="3048000" cy="1524000"/>
      </dsp:txXfrm>
    </dsp:sp>
    <dsp:sp modelId="{F2796A30-4BA6-4579-B872-55030DC8751B}">
      <dsp:nvSpPr>
        <dsp:cNvPr id="0" name=""/>
        <dsp:cNvSpPr/>
      </dsp:nvSpPr>
      <dsp:spPr>
        <a:xfrm>
          <a:off x="3048000" y="0"/>
          <a:ext cx="3048000" cy="2032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Educating for </a:t>
          </a:r>
        </a:p>
        <a:p>
          <a:pPr marL="0" lvl="0" indent="0" algn="ctr" defTabSz="1066800">
            <a:lnSpc>
              <a:spcPct val="90000"/>
            </a:lnSpc>
            <a:spcBef>
              <a:spcPct val="0"/>
            </a:spcBef>
            <a:spcAft>
              <a:spcPct val="35000"/>
            </a:spcAft>
            <a:buNone/>
          </a:pPr>
          <a:r>
            <a:rPr lang="en-US" sz="2400" b="1" kern="1200" dirty="0"/>
            <a:t>Hope and Aspiration</a:t>
          </a:r>
        </a:p>
      </dsp:txBody>
      <dsp:txXfrm>
        <a:off x="3048000" y="0"/>
        <a:ext cx="3048000" cy="1524000"/>
      </dsp:txXfrm>
    </dsp:sp>
    <dsp:sp modelId="{D2EE4A69-F86E-44DB-8DC2-05CF8482E115}">
      <dsp:nvSpPr>
        <dsp:cNvPr id="0" name=""/>
        <dsp:cNvSpPr/>
      </dsp:nvSpPr>
      <dsp:spPr>
        <a:xfrm rot="10800000">
          <a:off x="0" y="2032000"/>
          <a:ext cx="3048000" cy="2032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Educating for </a:t>
          </a:r>
          <a:r>
            <a:rPr lang="en-US" sz="2400" b="1" kern="1200" dirty="0"/>
            <a:t>Community and Living Well Together</a:t>
          </a:r>
        </a:p>
      </dsp:txBody>
      <dsp:txXfrm rot="10800000">
        <a:off x="0" y="2539999"/>
        <a:ext cx="3048000" cy="1524000"/>
      </dsp:txXfrm>
    </dsp:sp>
    <dsp:sp modelId="{D2422CFC-64A5-4E24-9F46-1CDA73C5BF6F}">
      <dsp:nvSpPr>
        <dsp:cNvPr id="0" name=""/>
        <dsp:cNvSpPr/>
      </dsp:nvSpPr>
      <dsp:spPr>
        <a:xfrm rot="5400000">
          <a:off x="3556000" y="1523999"/>
          <a:ext cx="2032000" cy="3048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Educating for </a:t>
          </a:r>
          <a:r>
            <a:rPr lang="en-US" sz="2400" b="1" kern="1200" dirty="0"/>
            <a:t>Dignity and Respect </a:t>
          </a:r>
        </a:p>
      </dsp:txBody>
      <dsp:txXfrm rot="-5400000">
        <a:off x="3048000" y="2539999"/>
        <a:ext cx="3048000" cy="1524000"/>
      </dsp:txXfrm>
    </dsp:sp>
    <dsp:sp modelId="{961D8291-A1AA-439C-9B5B-62F2FD2E034E}">
      <dsp:nvSpPr>
        <dsp:cNvPr id="0" name=""/>
        <dsp:cNvSpPr/>
      </dsp:nvSpPr>
      <dsp:spPr>
        <a:xfrm>
          <a:off x="2133600" y="1523999"/>
          <a:ext cx="1828800" cy="101600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t>‘Life in all its fullness’</a:t>
          </a:r>
        </a:p>
      </dsp:txBody>
      <dsp:txXfrm>
        <a:off x="2183197" y="1573596"/>
        <a:ext cx="1729606" cy="9168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8DF8-AFC5-40FF-806B-BE03A81B6562}">
      <dsp:nvSpPr>
        <dsp:cNvPr id="0" name=""/>
        <dsp:cNvSpPr/>
      </dsp:nvSpPr>
      <dsp:spPr>
        <a:xfrm>
          <a:off x="2438399" y="67733"/>
          <a:ext cx="3251200" cy="3251200"/>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t>Schools</a:t>
          </a:r>
        </a:p>
      </dsp:txBody>
      <dsp:txXfrm>
        <a:off x="2871893" y="636693"/>
        <a:ext cx="2384213" cy="1463040"/>
      </dsp:txXfrm>
    </dsp:sp>
    <dsp:sp modelId="{B041C621-CD0C-4B75-BFCE-9585EC942101}">
      <dsp:nvSpPr>
        <dsp:cNvPr id="0" name=""/>
        <dsp:cNvSpPr/>
      </dsp:nvSpPr>
      <dsp:spPr>
        <a:xfrm>
          <a:off x="3611541" y="2099733"/>
          <a:ext cx="3251200" cy="3251200"/>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a:t>Households</a:t>
          </a:r>
        </a:p>
      </dsp:txBody>
      <dsp:txXfrm>
        <a:off x="4605866" y="2939626"/>
        <a:ext cx="1950720" cy="1788160"/>
      </dsp:txXfrm>
    </dsp:sp>
    <dsp:sp modelId="{763C73AC-B088-4C25-8108-6D482C34DCD1}">
      <dsp:nvSpPr>
        <dsp:cNvPr id="0" name=""/>
        <dsp:cNvSpPr/>
      </dsp:nvSpPr>
      <dsp:spPr>
        <a:xfrm>
          <a:off x="1265258" y="2099733"/>
          <a:ext cx="3251200" cy="3251200"/>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a:t>Churches</a:t>
          </a:r>
        </a:p>
      </dsp:txBody>
      <dsp:txXfrm>
        <a:off x="1571413" y="2939626"/>
        <a:ext cx="1950720" cy="178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315A1-ECF7-439D-8C12-D5F75BB8095F}">
      <dsp:nvSpPr>
        <dsp:cNvPr id="0" name=""/>
        <dsp:cNvSpPr/>
      </dsp:nvSpPr>
      <dsp:spPr>
        <a:xfrm>
          <a:off x="3169025" y="1564179"/>
          <a:ext cx="4958974" cy="319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Flourishing Together - </a:t>
          </a:r>
          <a:r>
            <a:rPr lang="en-US" sz="4300" i="1" kern="1200" dirty="0"/>
            <a:t>‘Life in all its fullness’ </a:t>
          </a:r>
        </a:p>
        <a:p>
          <a:pPr marL="0" lvl="0" indent="0" algn="ctr" defTabSz="1911350">
            <a:lnSpc>
              <a:spcPct val="90000"/>
            </a:lnSpc>
            <a:spcBef>
              <a:spcPct val="0"/>
            </a:spcBef>
            <a:spcAft>
              <a:spcPct val="35000"/>
            </a:spcAft>
            <a:buNone/>
          </a:pPr>
          <a:r>
            <a:rPr lang="en-US" sz="4300" kern="1200" dirty="0"/>
            <a:t>(John 10:10)</a:t>
          </a:r>
        </a:p>
      </dsp:txBody>
      <dsp:txXfrm>
        <a:off x="3262577" y="1657731"/>
        <a:ext cx="4771870" cy="30069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D9A2C-3082-430B-BC40-595BF0FC8F6B}">
      <dsp:nvSpPr>
        <dsp:cNvPr id="0" name=""/>
        <dsp:cNvSpPr/>
      </dsp:nvSpPr>
      <dsp:spPr>
        <a:xfrm>
          <a:off x="3169025" y="1564179"/>
          <a:ext cx="4958974" cy="319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Flourishing Together - </a:t>
          </a:r>
          <a:r>
            <a:rPr lang="en-US" sz="4300" i="1" kern="1200" dirty="0"/>
            <a:t>‘Life in all its fullness’ </a:t>
          </a:r>
        </a:p>
        <a:p>
          <a:pPr marL="0" lvl="0" indent="0" algn="ctr" defTabSz="1911350">
            <a:lnSpc>
              <a:spcPct val="90000"/>
            </a:lnSpc>
            <a:spcBef>
              <a:spcPct val="0"/>
            </a:spcBef>
            <a:spcAft>
              <a:spcPct val="35000"/>
            </a:spcAft>
            <a:buNone/>
          </a:pPr>
          <a:r>
            <a:rPr lang="en-US" sz="4300" kern="1200" dirty="0"/>
            <a:t>(John 10:10)</a:t>
          </a:r>
        </a:p>
      </dsp:txBody>
      <dsp:txXfrm>
        <a:off x="3262577" y="1657731"/>
        <a:ext cx="4771870" cy="30069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3169025" y="1564179"/>
          <a:ext cx="4958974" cy="319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Flourishing Together - </a:t>
          </a:r>
          <a:r>
            <a:rPr lang="en-US" sz="3600" i="1" kern="1200" dirty="0"/>
            <a:t>‘Life in all its fullness’ </a:t>
          </a:r>
        </a:p>
        <a:p>
          <a:pPr marL="0" lvl="0" indent="0" algn="ctr" defTabSz="1600200">
            <a:lnSpc>
              <a:spcPct val="90000"/>
            </a:lnSpc>
            <a:spcBef>
              <a:spcPct val="0"/>
            </a:spcBef>
            <a:spcAft>
              <a:spcPct val="35000"/>
            </a:spcAft>
            <a:buNone/>
          </a:pPr>
          <a:r>
            <a:rPr lang="en-US" sz="3600" kern="1200" dirty="0"/>
            <a:t>(John 10:10)</a:t>
          </a:r>
          <a:endParaRPr lang="en-US" sz="4400" kern="1200" dirty="0"/>
        </a:p>
      </dsp:txBody>
      <dsp:txXfrm>
        <a:off x="3262577" y="1657731"/>
        <a:ext cx="4771870" cy="30069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456305"/>
          <a:ext cx="8128000" cy="27093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Bringing the Vision Alive</a:t>
          </a:r>
        </a:p>
      </dsp:txBody>
      <dsp:txXfrm>
        <a:off x="79354" y="535659"/>
        <a:ext cx="7969292" cy="25506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Wisdom, Knowledge and Skills</a:t>
          </a:r>
        </a:p>
      </dsp:txBody>
      <dsp:txXfrm rot="5400000">
        <a:off x="-1" y="1"/>
        <a:ext cx="4064000" cy="2032000"/>
      </dsp:txXfrm>
    </dsp:sp>
    <dsp:sp modelId="{F2796A30-4BA6-4579-B872-55030DC8751B}">
      <dsp:nvSpPr>
        <dsp:cNvPr id="0" name=""/>
        <dsp:cNvSpPr/>
      </dsp:nvSpPr>
      <dsp:spPr>
        <a:xfrm>
          <a:off x="4064000" y="0"/>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p>
        <a:p>
          <a:pPr marL="0" lvl="0" indent="0" algn="ctr" defTabSz="1466850">
            <a:lnSpc>
              <a:spcPct val="90000"/>
            </a:lnSpc>
            <a:spcBef>
              <a:spcPct val="0"/>
            </a:spcBef>
            <a:spcAft>
              <a:spcPct val="35000"/>
            </a:spcAft>
            <a:buNone/>
          </a:pPr>
          <a:r>
            <a:rPr lang="en-US" sz="3300" b="1" kern="1200" dirty="0"/>
            <a:t>Hope and Aspiration</a:t>
          </a:r>
        </a:p>
      </dsp:txBody>
      <dsp:txXfrm>
        <a:off x="4064000" y="0"/>
        <a:ext cx="4064000" cy="2032000"/>
      </dsp:txXfrm>
    </dsp:sp>
    <dsp:sp modelId="{D2EE4A69-F86E-44DB-8DC2-05CF8482E115}">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Community and Living Well Together</a:t>
          </a:r>
        </a:p>
      </dsp:txBody>
      <dsp:txXfrm rot="10800000">
        <a:off x="0" y="3386666"/>
        <a:ext cx="4064000" cy="2032000"/>
      </dsp:txXfrm>
    </dsp:sp>
    <dsp:sp modelId="{D2422CFC-64A5-4E24-9F46-1CDA73C5BF6F}">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Dignity and Respect </a:t>
          </a:r>
        </a:p>
      </dsp:txBody>
      <dsp:txXfrm rot="-5400000">
        <a:off x="4063999" y="3386666"/>
        <a:ext cx="4064000" cy="2032000"/>
      </dsp:txXfrm>
    </dsp:sp>
    <dsp:sp modelId="{961D8291-A1AA-439C-9B5B-62F2FD2E034E}">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dsp:txBody>
      <dsp:txXfrm>
        <a:off x="2910928" y="2098129"/>
        <a:ext cx="2306142" cy="12224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4546"/>
          <a:ext cx="10935801" cy="4230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kumimoji="0" lang="en-US" sz="3600" i="0" u="none" strike="noStrike" kern="1200" cap="none" spc="0" normalizeH="0" baseline="0" noProof="0" dirty="0">
              <a:ln>
                <a:noFill/>
              </a:ln>
              <a:solidFill>
                <a:schemeClr val="bg1"/>
              </a:solidFill>
              <a:effectLst/>
              <a:uLnTx/>
              <a:uFillTx/>
              <a:latin typeface="Arial"/>
              <a:ea typeface="+mn-ea"/>
              <a:cs typeface="Arial"/>
            </a:rPr>
            <a:t>“</a:t>
          </a:r>
          <a:r>
            <a:rPr kumimoji="0" lang="en-GB" sz="3600" i="0" u="none" strike="noStrike" kern="1200" cap="none" spc="0" normalizeH="0" baseline="0" noProof="0" dirty="0">
              <a:ln>
                <a:noFill/>
              </a:ln>
              <a:solidFill>
                <a:schemeClr val="bg1"/>
              </a:solidFill>
              <a:effectLst/>
              <a:uLnTx/>
              <a:uFillTx/>
              <a:latin typeface="Arial"/>
              <a:ea typeface="+mn-ea"/>
              <a:cs typeface="Arial"/>
            </a:rPr>
            <a:t>To develop inspirational</a:t>
          </a:r>
          <a:r>
            <a:rPr kumimoji="0" lang="en-GB" sz="3600" i="0" u="none" strike="noStrike" kern="1200" cap="none" spc="0" normalizeH="0" noProof="0" dirty="0">
              <a:ln>
                <a:noFill/>
              </a:ln>
              <a:solidFill>
                <a:schemeClr val="bg1"/>
              </a:solidFill>
              <a:effectLst/>
              <a:uLnTx/>
              <a:uFillTx/>
              <a:latin typeface="Arial"/>
              <a:ea typeface="+mn-ea"/>
              <a:cs typeface="Arial"/>
            </a:rPr>
            <a:t> leaders who are </a:t>
          </a:r>
          <a:r>
            <a:rPr kumimoji="0" lang="en-GB" sz="4800" b="1" i="0" u="none" strike="noStrike" kern="1200" cap="none" spc="0" normalizeH="0" noProof="0" dirty="0">
              <a:ln>
                <a:noFill/>
              </a:ln>
              <a:solidFill>
                <a:schemeClr val="bg1"/>
              </a:solidFill>
              <a:effectLst/>
              <a:uLnTx/>
              <a:uFillTx/>
              <a:latin typeface="Arial"/>
              <a:ea typeface="+mn-ea"/>
              <a:cs typeface="Arial"/>
            </a:rPr>
            <a:t>called, connected and committed </a:t>
          </a:r>
          <a:r>
            <a:rPr kumimoji="0" lang="en-GB" sz="3600" i="0" u="none" strike="noStrike" kern="1200" cap="none" spc="0" normalizeH="0" noProof="0" dirty="0">
              <a:ln>
                <a:noFill/>
              </a:ln>
              <a:solidFill>
                <a:schemeClr val="bg1"/>
              </a:solidFill>
              <a:effectLst/>
              <a:uLnTx/>
              <a:uFillTx/>
              <a:latin typeface="Arial"/>
              <a:ea typeface="+mn-ea"/>
              <a:cs typeface="Arial"/>
            </a:rPr>
            <a:t>to delivering the Church of England’s vision for education”</a:t>
          </a:r>
          <a:endParaRPr lang="en-US" sz="3600" b="1" i="0" kern="1200" dirty="0">
            <a:solidFill>
              <a:schemeClr val="bg1"/>
            </a:solidFill>
          </a:endParaRPr>
        </a:p>
      </dsp:txBody>
      <dsp:txXfrm>
        <a:off x="123921" y="288467"/>
        <a:ext cx="10687959" cy="39831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7678744" cy="4287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dirty="0"/>
            <a:t>Theology of Educational Leadership Practices Matrix (2019) </a:t>
          </a:r>
          <a:endParaRPr lang="en-US" sz="4400" kern="1200" dirty="0"/>
        </a:p>
      </dsp:txBody>
      <dsp:txXfrm>
        <a:off x="125566" y="125566"/>
        <a:ext cx="7427612" cy="4035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DE42D-1843-470B-8A33-8DF8381E30A8}" type="datetimeFigureOut">
              <a:rPr lang="en-GB" smtClean="0"/>
              <a:t>03/07/2019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FB85D-6074-4C87-825D-C7E79725F238}" type="slidenum">
              <a:rPr lang="en-GB" smtClean="0"/>
              <a:t>‹#›</a:t>
            </a:fld>
            <a:endParaRPr lang="en-GB"/>
          </a:p>
        </p:txBody>
      </p:sp>
    </p:spTree>
    <p:extLst>
      <p:ext uri="{BB962C8B-B14F-4D97-AF65-F5344CB8AC3E}">
        <p14:creationId xmlns:p14="http://schemas.microsoft.com/office/powerpoint/2010/main" val="1367432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minutes</a:t>
            </a:r>
          </a:p>
          <a:p>
            <a:r>
              <a:rPr lang="en-GB" dirty="0"/>
              <a:t>When we focus on daring to develop our character strengths we choose a LIFE GIVING path and allow others to do the same. You are a role model, permission giver, you set the tone of your school, and YOUR EMOTIONAL WELLBEING IMPACTS EVERYBODY ELSE. </a:t>
            </a:r>
          </a:p>
          <a:p>
            <a:endParaRPr lang="en-GB" dirty="0"/>
          </a:p>
          <a:p>
            <a:r>
              <a:rPr lang="en-GB" dirty="0" err="1"/>
              <a:t>Brene</a:t>
            </a:r>
            <a:r>
              <a:rPr lang="en-GB" dirty="0"/>
              <a:t> Brown , in her book Daring Greatly, talks about being courageous enough to let go of preoccupations which get in they way of leading with authenticity and instead cultivating character strengths and practices which enable you to live, learn, and lead.. </a:t>
            </a:r>
          </a:p>
          <a:p>
            <a:endParaRPr lang="en-GB" dirty="0"/>
          </a:p>
          <a:p>
            <a:r>
              <a:rPr lang="en-GB" dirty="0"/>
              <a:t>Note some of the paradoxes on the slide and acknowledge that we will all have different </a:t>
            </a:r>
            <a:r>
              <a:rPr lang="en-GB" dirty="0" err="1"/>
              <a:t>acheles</a:t>
            </a:r>
            <a:r>
              <a:rPr lang="en-GB" dirty="0"/>
              <a:t> heals.. </a:t>
            </a:r>
          </a:p>
          <a:p>
            <a:endParaRPr lang="en-GB" dirty="0"/>
          </a:p>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7</a:t>
            </a:fld>
            <a:endParaRPr lang="en-GB"/>
          </a:p>
        </p:txBody>
      </p:sp>
    </p:spTree>
    <p:extLst>
      <p:ext uri="{BB962C8B-B14F-4D97-AF65-F5344CB8AC3E}">
        <p14:creationId xmlns:p14="http://schemas.microsoft.com/office/powerpoint/2010/main" val="3330273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34</a:t>
            </a:fld>
            <a:endParaRPr lang="en-GB"/>
          </a:p>
        </p:txBody>
      </p:sp>
    </p:spTree>
    <p:extLst>
      <p:ext uri="{BB962C8B-B14F-4D97-AF65-F5344CB8AC3E}">
        <p14:creationId xmlns:p14="http://schemas.microsoft.com/office/powerpoint/2010/main" val="1218990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36</a:t>
            </a:fld>
            <a:endParaRPr lang="en-GB"/>
          </a:p>
        </p:txBody>
      </p:sp>
    </p:spTree>
    <p:extLst>
      <p:ext uri="{BB962C8B-B14F-4D97-AF65-F5344CB8AC3E}">
        <p14:creationId xmlns:p14="http://schemas.microsoft.com/office/powerpoint/2010/main" val="1684631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38</a:t>
            </a:fld>
            <a:endParaRPr lang="en-GB"/>
          </a:p>
        </p:txBody>
      </p:sp>
    </p:spTree>
    <p:extLst>
      <p:ext uri="{BB962C8B-B14F-4D97-AF65-F5344CB8AC3E}">
        <p14:creationId xmlns:p14="http://schemas.microsoft.com/office/powerpoint/2010/main" val="1216550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40</a:t>
            </a:fld>
            <a:endParaRPr lang="en-GB"/>
          </a:p>
        </p:txBody>
      </p:sp>
    </p:spTree>
    <p:extLst>
      <p:ext uri="{BB962C8B-B14F-4D97-AF65-F5344CB8AC3E}">
        <p14:creationId xmlns:p14="http://schemas.microsoft.com/office/powerpoint/2010/main" val="386727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many ways, the join up between the 3 sections could make this work much more difficult, and one could argue the case for 3 separate projects that sought to impact each of the 3 areas, with little interaction.</a:t>
            </a:r>
          </a:p>
          <a:p>
            <a:endParaRPr lang="en-GB" dirty="0"/>
          </a:p>
          <a:p>
            <a:r>
              <a:rPr lang="en-GB" dirty="0"/>
              <a:t>However….</a:t>
            </a:r>
          </a:p>
        </p:txBody>
      </p:sp>
      <p:sp>
        <p:nvSpPr>
          <p:cNvPr id="4" name="Slide Number Placeholder 3"/>
          <p:cNvSpPr>
            <a:spLocks noGrp="1"/>
          </p:cNvSpPr>
          <p:nvPr>
            <p:ph type="sldNum" sz="quarter" idx="10"/>
          </p:nvPr>
        </p:nvSpPr>
        <p:spPr/>
        <p:txBody>
          <a:bodyPr/>
          <a:lstStyle/>
          <a:p>
            <a:fld id="{17210317-1B6B-4977-A580-015040F026A6}" type="slidenum">
              <a:rPr lang="en-GB" smtClean="0"/>
              <a:t>51</a:t>
            </a:fld>
            <a:endParaRPr lang="en-GB"/>
          </a:p>
        </p:txBody>
      </p:sp>
    </p:spTree>
    <p:extLst>
      <p:ext uri="{BB962C8B-B14F-4D97-AF65-F5344CB8AC3E}">
        <p14:creationId xmlns:p14="http://schemas.microsoft.com/office/powerpoint/2010/main" val="3364019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Showing the USP of GF approach – i.e. what happens in the intersections…</a:t>
            </a:r>
          </a:p>
        </p:txBody>
      </p:sp>
      <p:sp>
        <p:nvSpPr>
          <p:cNvPr id="4" name="Slide Number Placeholder 3"/>
          <p:cNvSpPr>
            <a:spLocks noGrp="1"/>
          </p:cNvSpPr>
          <p:nvPr>
            <p:ph type="sldNum" sz="quarter" idx="10"/>
          </p:nvPr>
        </p:nvSpPr>
        <p:spPr/>
        <p:txBody>
          <a:bodyPr/>
          <a:lstStyle/>
          <a:p>
            <a:fld id="{17210317-1B6B-4977-A580-015040F026A6}" type="slidenum">
              <a:rPr lang="en-GB" smtClean="0"/>
              <a:t>52</a:t>
            </a:fld>
            <a:endParaRPr lang="en-GB"/>
          </a:p>
        </p:txBody>
      </p:sp>
    </p:spTree>
    <p:extLst>
      <p:ext uri="{BB962C8B-B14F-4D97-AF65-F5344CB8AC3E}">
        <p14:creationId xmlns:p14="http://schemas.microsoft.com/office/powerpoint/2010/main" val="2156611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mins</a:t>
            </a:r>
          </a:p>
          <a:p>
            <a:r>
              <a:rPr lang="en-GB" dirty="0"/>
              <a:t>But for all of us there will be genuine areas of weakness also. Areas where we struggle as leaders. Perhaps in building relationships with certain team members. Or coping with stress- work/life balance, some of us in this room will be doubting our ability to be a head and thinking ‘why did I think I could do this’, some of us have blind spots around self organisation, or maybe staying calm in a crisis, some of us micromanage other people and make them feel less confident than they usually feel when they are around us… we be aware that we are not always kind and compassionate…</a:t>
            </a:r>
          </a:p>
          <a:p>
            <a:endParaRPr lang="en-GB" dirty="0"/>
          </a:p>
          <a:p>
            <a:endParaRPr lang="en-GB" dirty="0"/>
          </a:p>
          <a:p>
            <a:r>
              <a:rPr lang="en-GB" dirty="0"/>
              <a:t>In this recommended book, Richard Rohr a Franciscan monk discusses how there is nothing our human egos like less than failure. However, the reality is that we will ALL fail. </a:t>
            </a:r>
          </a:p>
        </p:txBody>
      </p:sp>
      <p:sp>
        <p:nvSpPr>
          <p:cNvPr id="4" name="Slide Number Placeholder 3"/>
          <p:cNvSpPr>
            <a:spLocks noGrp="1"/>
          </p:cNvSpPr>
          <p:nvPr>
            <p:ph type="sldNum" sz="quarter" idx="10"/>
          </p:nvPr>
        </p:nvSpPr>
        <p:spPr/>
        <p:txBody>
          <a:bodyPr/>
          <a:lstStyle/>
          <a:p>
            <a:fld id="{EB056913-BBBF-4376-B8AB-C9EBD5B2BFC7}" type="slidenum">
              <a:rPr lang="en-GB" smtClean="0"/>
              <a:t>10</a:t>
            </a:fld>
            <a:endParaRPr lang="en-GB"/>
          </a:p>
        </p:txBody>
      </p:sp>
    </p:spTree>
    <p:extLst>
      <p:ext uri="{BB962C8B-B14F-4D97-AF65-F5344CB8AC3E}">
        <p14:creationId xmlns:p14="http://schemas.microsoft.com/office/powerpoint/2010/main" val="210824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it is at these points that we often experience the feeling of trusting God (if we have faith), or if we don’t have faith in God we may experience a sense of perspective and acceptance, a sense of ‘I accept this is happening and I have hope that all will be well’.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11</a:t>
            </a:fld>
            <a:endParaRPr lang="en-GB"/>
          </a:p>
        </p:txBody>
      </p:sp>
    </p:spTree>
    <p:extLst>
      <p:ext uri="{BB962C8B-B14F-4D97-AF65-F5344CB8AC3E}">
        <p14:creationId xmlns:p14="http://schemas.microsoft.com/office/powerpoint/2010/main" val="92462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put into perspective..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Christian understanding of resilience is </a:t>
            </a:r>
            <a:r>
              <a:rPr lang="en-GB" sz="1400" b="1" dirty="0"/>
              <a:t>more than simply bouncing back</a:t>
            </a:r>
            <a:r>
              <a:rPr lang="en-GB" sz="1200" dirty="0"/>
              <a:t>, grit, toughness or ‘</a:t>
            </a:r>
            <a:r>
              <a:rPr lang="en-GB" sz="1200" dirty="0" err="1"/>
              <a:t>stickability</a:t>
            </a:r>
            <a:r>
              <a:rPr lang="en-GB" sz="1200" dirty="0"/>
              <a:t>’. In our most challenging or painful times, </a:t>
            </a:r>
            <a:r>
              <a:rPr lang="en-GB" sz="1600" b="1" dirty="0"/>
              <a:t>God is at work </a:t>
            </a:r>
            <a:r>
              <a:rPr lang="en-GB" sz="1200" dirty="0"/>
              <a:t>in us, both as individuals and teams – guiding, strengthening, refining and re-focusing us – as his Holy Spirit helps us to build our </a:t>
            </a:r>
            <a:r>
              <a:rPr lang="en-GB" sz="1400" b="1" dirty="0"/>
              <a:t>character, </a:t>
            </a:r>
            <a:r>
              <a:rPr lang="en-GB" sz="1200" dirty="0"/>
              <a:t>be filled with hope and to thus </a:t>
            </a:r>
            <a:r>
              <a:rPr lang="en-GB" sz="1600" b="1" dirty="0"/>
              <a:t>bounce back stronger</a:t>
            </a:r>
            <a:r>
              <a:rPr lang="en-GB" sz="1200" dirty="0"/>
              <a:t>.”</a:t>
            </a:r>
          </a:p>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12</a:t>
            </a:fld>
            <a:endParaRPr lang="en-GB"/>
          </a:p>
        </p:txBody>
      </p:sp>
    </p:spTree>
    <p:extLst>
      <p:ext uri="{BB962C8B-B14F-4D97-AF65-F5344CB8AC3E}">
        <p14:creationId xmlns:p14="http://schemas.microsoft.com/office/powerpoint/2010/main" val="405763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18</a:t>
            </a:fld>
            <a:endParaRPr lang="en-GB"/>
          </a:p>
        </p:txBody>
      </p:sp>
    </p:spTree>
    <p:extLst>
      <p:ext uri="{BB962C8B-B14F-4D97-AF65-F5344CB8AC3E}">
        <p14:creationId xmlns:p14="http://schemas.microsoft.com/office/powerpoint/2010/main" val="141415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19</a:t>
            </a:fld>
            <a:endParaRPr lang="en-GB"/>
          </a:p>
        </p:txBody>
      </p:sp>
    </p:spTree>
    <p:extLst>
      <p:ext uri="{BB962C8B-B14F-4D97-AF65-F5344CB8AC3E}">
        <p14:creationId xmlns:p14="http://schemas.microsoft.com/office/powerpoint/2010/main" val="274863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20</a:t>
            </a:fld>
            <a:endParaRPr lang="en-GB"/>
          </a:p>
        </p:txBody>
      </p:sp>
    </p:spTree>
    <p:extLst>
      <p:ext uri="{BB962C8B-B14F-4D97-AF65-F5344CB8AC3E}">
        <p14:creationId xmlns:p14="http://schemas.microsoft.com/office/powerpoint/2010/main" val="331652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26</a:t>
            </a:fld>
            <a:endParaRPr lang="en-GB"/>
          </a:p>
        </p:txBody>
      </p:sp>
    </p:spTree>
    <p:extLst>
      <p:ext uri="{BB962C8B-B14F-4D97-AF65-F5344CB8AC3E}">
        <p14:creationId xmlns:p14="http://schemas.microsoft.com/office/powerpoint/2010/main" val="379987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31</a:t>
            </a:fld>
            <a:endParaRPr lang="en-GB"/>
          </a:p>
        </p:txBody>
      </p:sp>
    </p:spTree>
    <p:extLst>
      <p:ext uri="{BB962C8B-B14F-4D97-AF65-F5344CB8AC3E}">
        <p14:creationId xmlns:p14="http://schemas.microsoft.com/office/powerpoint/2010/main" val="1011442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FF69-2B6E-4B83-A31E-71BA98956B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DEB436A-0A56-4324-A792-6ABBF387D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B44E9D-FACF-4475-8C5F-045747615291}"/>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5" name="Footer Placeholder 4">
            <a:extLst>
              <a:ext uri="{FF2B5EF4-FFF2-40B4-BE49-F238E27FC236}">
                <a16:creationId xmlns:a16="http://schemas.microsoft.com/office/drawing/2014/main" id="{EBE5BFC5-03AF-42B9-A661-885F972175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74F6C2-B2F0-4634-8072-D685142B733E}"/>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1514079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D743-1DE1-4767-96C5-3D1E20339A5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0A69A5-110A-45D9-B37A-0976CDD245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A35CC6-4E23-42A5-9466-D5F9616DBD95}"/>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5" name="Footer Placeholder 4">
            <a:extLst>
              <a:ext uri="{FF2B5EF4-FFF2-40B4-BE49-F238E27FC236}">
                <a16:creationId xmlns:a16="http://schemas.microsoft.com/office/drawing/2014/main" id="{6EB49E1C-14D4-4FCE-AECA-D7E3AD138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C96585-4AD0-4838-BCC5-E1E1472F56F6}"/>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174544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7F4BEB-265B-425F-8A03-0AFAA7397C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2B1F07-AB43-413C-89B6-327F1659A1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F5730C-B453-4964-B682-E409E84AA809}"/>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5" name="Footer Placeholder 4">
            <a:extLst>
              <a:ext uri="{FF2B5EF4-FFF2-40B4-BE49-F238E27FC236}">
                <a16:creationId xmlns:a16="http://schemas.microsoft.com/office/drawing/2014/main" id="{866B9940-C90C-4A4E-86CF-466A8BF730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2C0104-D922-4E60-A9BC-3528FEC7A4C5}"/>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308604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910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AF04-EDCC-4BD5-8998-E0B5E3743F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E6B581-342C-4511-B005-0168EB55C7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2949C6-7D72-43EB-A297-757420A01286}"/>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5" name="Footer Placeholder 4">
            <a:extLst>
              <a:ext uri="{FF2B5EF4-FFF2-40B4-BE49-F238E27FC236}">
                <a16:creationId xmlns:a16="http://schemas.microsoft.com/office/drawing/2014/main" id="{9C629BA4-E846-4761-B794-04DB058D0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BD071-3590-4D47-B66F-29CB317EA646}"/>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443890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8D56-4F60-429B-9C2D-A0D911EA8C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FCE4C4-2A71-4643-8CE2-66F0FD089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071A4-2BE4-438F-ACA2-98486DFE9523}"/>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5" name="Footer Placeholder 4">
            <a:extLst>
              <a:ext uri="{FF2B5EF4-FFF2-40B4-BE49-F238E27FC236}">
                <a16:creationId xmlns:a16="http://schemas.microsoft.com/office/drawing/2014/main" id="{4E73DA33-5C42-498D-9B45-EA4C87B79C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975CD5-3B65-4E73-AFDD-8F115B714AEC}"/>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3426286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6EAF-A2DF-4E2F-B692-79C99076DC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E262D0-46D0-428A-811A-A9823B0D31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0AFCE3-B159-49DB-A821-2B734C46EB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D6DD68-693D-4EF3-A7F8-A850DA0865FE}"/>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6" name="Footer Placeholder 5">
            <a:extLst>
              <a:ext uri="{FF2B5EF4-FFF2-40B4-BE49-F238E27FC236}">
                <a16:creationId xmlns:a16="http://schemas.microsoft.com/office/drawing/2014/main" id="{5FBF7911-E30C-4126-B25A-E09B462043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852182-1F62-4A2D-89BF-D22D4224808E}"/>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3819128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45503-0396-49B3-AD85-B6DFBC353D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091A03-A7A2-4C1E-969A-893CDAD0D9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BB6560-A7EB-461A-BC3F-48C4430DAA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576ABF-AD8D-41CD-B76E-7E0FA3483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BB990E-B8CE-4185-9FF5-3BBD327DE2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26EE66-0350-4CDD-8E48-8BDF6407A340}"/>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8" name="Footer Placeholder 7">
            <a:extLst>
              <a:ext uri="{FF2B5EF4-FFF2-40B4-BE49-F238E27FC236}">
                <a16:creationId xmlns:a16="http://schemas.microsoft.com/office/drawing/2014/main" id="{34A8F19E-E407-44BA-A081-0542B4B071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85D3F62-3723-4F7F-A698-64DB76E39FCF}"/>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3661919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FF64-5798-40BA-A91C-8947A89A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4E065A-608F-43B0-BFEF-19AD69685166}"/>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4" name="Footer Placeholder 3">
            <a:extLst>
              <a:ext uri="{FF2B5EF4-FFF2-40B4-BE49-F238E27FC236}">
                <a16:creationId xmlns:a16="http://schemas.microsoft.com/office/drawing/2014/main" id="{EF123E8E-9417-4FC8-88DC-B99498EAA9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9C7D10-E1CA-4D8F-BE6D-7266B8888631}"/>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106835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B390F-1770-471F-BE32-DD79CE22B482}"/>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3" name="Footer Placeholder 2">
            <a:extLst>
              <a:ext uri="{FF2B5EF4-FFF2-40B4-BE49-F238E27FC236}">
                <a16:creationId xmlns:a16="http://schemas.microsoft.com/office/drawing/2014/main" id="{B8B6FEFD-A076-4A9F-8AAC-8546CE32E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819299E-5181-419A-9E30-6DD4C2921BE8}"/>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1815473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1971-7D06-43A0-8A34-83C64D9A2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256D1E-3B28-41B4-A6F4-996BDDAECB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7D74BDE-B02A-4ED2-A8AF-B2217CFF2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B28E6-6A7B-4765-8C32-10A65FCBC9DA}"/>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6" name="Footer Placeholder 5">
            <a:extLst>
              <a:ext uri="{FF2B5EF4-FFF2-40B4-BE49-F238E27FC236}">
                <a16:creationId xmlns:a16="http://schemas.microsoft.com/office/drawing/2014/main" id="{3516E00E-26BF-4096-9D14-EF988F2852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6BE170-81A1-4F90-A01A-FEE4F3CFCFE4}"/>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1695941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FFBA-9563-460B-A87C-038E165DF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C003F4-6FFC-43FC-8C80-C9765BAF85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1330A5-3CF5-4F15-A2F1-0D9BDA5EE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8D936-3488-499F-B24F-AB9A5FE44B9E}"/>
              </a:ext>
            </a:extLst>
          </p:cNvPr>
          <p:cNvSpPr>
            <a:spLocks noGrp="1"/>
          </p:cNvSpPr>
          <p:nvPr>
            <p:ph type="dt" sz="half" idx="10"/>
          </p:nvPr>
        </p:nvSpPr>
        <p:spPr/>
        <p:txBody>
          <a:bodyPr/>
          <a:lstStyle/>
          <a:p>
            <a:fld id="{BCB53D1E-4BB0-44C2-AC63-2E7D0753DC44}" type="datetimeFigureOut">
              <a:rPr lang="en-GB" smtClean="0"/>
              <a:t>03/07/2019</a:t>
            </a:fld>
            <a:endParaRPr lang="en-GB"/>
          </a:p>
        </p:txBody>
      </p:sp>
      <p:sp>
        <p:nvSpPr>
          <p:cNvPr id="6" name="Footer Placeholder 5">
            <a:extLst>
              <a:ext uri="{FF2B5EF4-FFF2-40B4-BE49-F238E27FC236}">
                <a16:creationId xmlns:a16="http://schemas.microsoft.com/office/drawing/2014/main" id="{C7B87881-B558-40D0-9116-89C3F4EC32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B8827A-26A1-4EC6-A1E1-BDE2F0FB40F5}"/>
              </a:ext>
            </a:extLst>
          </p:cNvPr>
          <p:cNvSpPr>
            <a:spLocks noGrp="1"/>
          </p:cNvSpPr>
          <p:nvPr>
            <p:ph type="sldNum" sz="quarter" idx="12"/>
          </p:nvPr>
        </p:nvSpPr>
        <p:spPr/>
        <p:txBody>
          <a:bodyPr/>
          <a:lstStyle/>
          <a:p>
            <a:fld id="{448B3C7B-C5F0-48C3-9F36-4B0E2D25BAF6}" type="slidenum">
              <a:rPr lang="en-GB" smtClean="0"/>
              <a:t>‹#›</a:t>
            </a:fld>
            <a:endParaRPr lang="en-GB"/>
          </a:p>
        </p:txBody>
      </p:sp>
    </p:spTree>
    <p:extLst>
      <p:ext uri="{BB962C8B-B14F-4D97-AF65-F5344CB8AC3E}">
        <p14:creationId xmlns:p14="http://schemas.microsoft.com/office/powerpoint/2010/main" val="1103024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DAAFDD-F298-49D8-9D20-E1F7627B99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B18F20-F09E-4ECC-83A8-AF43681DBE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D2D7C1-96B4-424A-8C0F-93FF47C45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53D1E-4BB0-44C2-AC63-2E7D0753DC44}" type="datetimeFigureOut">
              <a:rPr lang="en-GB" smtClean="0"/>
              <a:t>03/07/2019</a:t>
            </a:fld>
            <a:endParaRPr lang="en-GB"/>
          </a:p>
        </p:txBody>
      </p:sp>
      <p:sp>
        <p:nvSpPr>
          <p:cNvPr id="5" name="Footer Placeholder 4">
            <a:extLst>
              <a:ext uri="{FF2B5EF4-FFF2-40B4-BE49-F238E27FC236}">
                <a16:creationId xmlns:a16="http://schemas.microsoft.com/office/drawing/2014/main" id="{808459CF-D2B7-495F-B6B6-F6DC090BC7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AE93F6-EC01-4BEA-8DE7-C218EBD38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B3C7B-C5F0-48C3-9F36-4B0E2D25BAF6}" type="slidenum">
              <a:rPr lang="en-GB" smtClean="0"/>
              <a:t>‹#›</a:t>
            </a:fld>
            <a:endParaRPr lang="en-GB"/>
          </a:p>
        </p:txBody>
      </p:sp>
    </p:spTree>
    <p:extLst>
      <p:ext uri="{BB962C8B-B14F-4D97-AF65-F5344CB8AC3E}">
        <p14:creationId xmlns:p14="http://schemas.microsoft.com/office/powerpoint/2010/main" val="651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2.png"/><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evergreenleaf.blogspot.com/2013/04/my-first-blog-award-liebster.html" TargetMode="External"/><Relationship Id="rId7"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creativecommons.org/licenses/by-nc-nd/3.0/" TargetMode="External"/><Relationship Id="rId9"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zzePb65ffAhUEUBoKHcDRBS0QjRx6BAgBEAQ&amp;url=https://www.churchofengland.org/sites/default/files/2017-11/Valuing%20All%20God's%20Children's%20Report_0.pdf&amp;psig=AOvVaw0_m5hnhzPeIQhQGJjKrjop&amp;ust=154461991073189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ved=2ahUKEwjzzePb65ffAhUEUBoKHcDRBS0QjRx6BAgBEAQ&amp;url=https://www.churchofengland.org/sites/default/files/2017-11/Valuing%20All%20God's%20Children's%20Report_0.pdf&amp;psig=AOvVaw0_m5hnhzPeIQhQGJjKrjop&amp;ust=1544619910731890" TargetMode="External"/><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evergreenleaf.blogspot.com/2013/04/my-first-blog-award-liebster.html" TargetMode="External"/><Relationship Id="rId7"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creativecommons.org/licenses/by-nc-nd/3.0/" TargetMode="Externa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48655" y="563527"/>
            <a:ext cx="8884712" cy="5293757"/>
          </a:xfrm>
          <a:prstGeom prst="rect">
            <a:avLst/>
          </a:prstGeom>
        </p:spPr>
        <p:txBody>
          <a:bodyPr wrap="square">
            <a:spAutoFit/>
          </a:bodyPr>
          <a:lstStyle/>
          <a:p>
            <a:pPr algn="ctr"/>
            <a:r>
              <a:rPr lang="en-GB" sz="8800" b="1" dirty="0"/>
              <a:t>Good Morning</a:t>
            </a:r>
          </a:p>
          <a:p>
            <a:pPr algn="ctr"/>
            <a:r>
              <a:rPr lang="en-GB" sz="8800" b="1" dirty="0"/>
              <a:t>&amp;</a:t>
            </a:r>
          </a:p>
          <a:p>
            <a:pPr algn="ctr"/>
            <a:r>
              <a:rPr lang="en-GB" sz="8800" b="1" dirty="0"/>
              <a:t>Welcome</a:t>
            </a:r>
            <a:endParaRPr lang="en-GB" sz="8800" dirty="0"/>
          </a:p>
          <a:p>
            <a:pPr marL="342900" indent="-342900">
              <a:buFont typeface="Arial" panose="020B0604020202020204" pitchFamily="34" charset="0"/>
              <a:buChar char="•"/>
            </a:pPr>
            <a:endParaRPr lang="en-GB" b="1" dirty="0"/>
          </a:p>
          <a:p>
            <a:endParaRPr lang="en-GB" b="1" dirty="0"/>
          </a:p>
          <a:p>
            <a:pPr marL="285750" lvl="0" indent="-285750">
              <a:buFont typeface="Arial" panose="020B0604020202020204" pitchFamily="34" charset="0"/>
              <a:buChar char="•"/>
            </a:pPr>
            <a:endParaRPr lang="en-GB" sz="2000"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021850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969" y="157510"/>
            <a:ext cx="8031617" cy="5303311"/>
          </a:xfrm>
          <a:prstGeom prst="rect">
            <a:avLst/>
          </a:prstGeom>
          <a:noFill/>
        </p:spPr>
        <p:txBody>
          <a:bodyPr wrap="square" rtlCol="0">
            <a:spAutoFit/>
          </a:bodyPr>
          <a:lstStyle/>
          <a:p>
            <a:r>
              <a:rPr lang="en-GB" sz="3733" b="1" dirty="0">
                <a:solidFill>
                  <a:schemeClr val="bg2"/>
                </a:solidFill>
              </a:rPr>
              <a:t>And when we struggle…</a:t>
            </a:r>
          </a:p>
          <a:p>
            <a:endParaRPr lang="en-GB" sz="3733" b="1" dirty="0"/>
          </a:p>
          <a:p>
            <a:r>
              <a:rPr lang="en-GB" sz="2933" b="1" dirty="0"/>
              <a:t>Richard Rohr, ‘Falling Upward’ (2012)</a:t>
            </a:r>
          </a:p>
          <a:p>
            <a:r>
              <a:rPr lang="en-GB" sz="2933" dirty="0"/>
              <a:t>“The human ego prefers anything, just about anything, to failing…It is not that suffering or failure </a:t>
            </a:r>
            <a:r>
              <a:rPr lang="en-GB" sz="2933" i="1" dirty="0"/>
              <a:t>might </a:t>
            </a:r>
            <a:r>
              <a:rPr lang="en-GB" sz="2933" dirty="0"/>
              <a:t> happen, or that it will only happen to you if you are bad (which is what religious people often think), or that it will happen to the unfortunate, or to a few in other places, or that you can somehow by cleverness or righteousness avoid it. No, it </a:t>
            </a:r>
            <a:r>
              <a:rPr lang="en-GB" sz="2933" i="1" dirty="0"/>
              <a:t>will</a:t>
            </a:r>
            <a:r>
              <a:rPr lang="en-GB" sz="2933" dirty="0"/>
              <a:t> happen, and to you…!” </a:t>
            </a:r>
          </a:p>
        </p:txBody>
      </p:sp>
      <p:pic>
        <p:nvPicPr>
          <p:cNvPr id="9218" name="Picture 2" descr="Image result for richard rohr falling upward">
            <a:extLst>
              <a:ext uri="{FF2B5EF4-FFF2-40B4-BE49-F238E27FC236}">
                <a16:creationId xmlns:a16="http://schemas.microsoft.com/office/drawing/2014/main" id="{74B2FAB3-C7D4-4F1E-92D0-F484B4039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0004">
            <a:off x="8740280" y="882901"/>
            <a:ext cx="2912696" cy="394955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22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969" y="157510"/>
            <a:ext cx="8031617" cy="5713744"/>
          </a:xfrm>
          <a:prstGeom prst="rect">
            <a:avLst/>
          </a:prstGeom>
          <a:noFill/>
        </p:spPr>
        <p:txBody>
          <a:bodyPr wrap="square" rtlCol="0">
            <a:spAutoFit/>
          </a:bodyPr>
          <a:lstStyle/>
          <a:p>
            <a:r>
              <a:rPr lang="en-GB" sz="3733" b="1" dirty="0">
                <a:solidFill>
                  <a:schemeClr val="bg2"/>
                </a:solidFill>
              </a:rPr>
              <a:t>And when we struggle… </a:t>
            </a:r>
          </a:p>
          <a:p>
            <a:endParaRPr lang="en-GB" sz="3733" b="1" dirty="0"/>
          </a:p>
          <a:p>
            <a:r>
              <a:rPr lang="en-GB" sz="3200" b="1" dirty="0"/>
              <a:t>Richard Rohr, ‘Falling Upward’ (2012)</a:t>
            </a:r>
            <a:endParaRPr lang="en-GB" sz="2933" b="1" dirty="0"/>
          </a:p>
          <a:p>
            <a:r>
              <a:rPr lang="en-GB" sz="2933" dirty="0"/>
              <a:t>“…Losing, failing, falling, sin and the suffering that comes from those experiences – all of this is a necessary and even good part of the human journey…</a:t>
            </a:r>
          </a:p>
          <a:p>
            <a:endParaRPr lang="en-GB" sz="2933" dirty="0"/>
          </a:p>
          <a:p>
            <a:r>
              <a:rPr lang="en-GB" sz="2933" dirty="0"/>
              <a:t>It takes a foundational trust to fall or to fail – and not fall apart. Faith alone holds you while you stand waiting and hoping and trusting.”</a:t>
            </a:r>
          </a:p>
          <a:p>
            <a:endParaRPr lang="en-GB" sz="2400" dirty="0"/>
          </a:p>
        </p:txBody>
      </p:sp>
      <p:pic>
        <p:nvPicPr>
          <p:cNvPr id="4" name="Picture 2" descr="Image result for richard rohr falling upward">
            <a:extLst>
              <a:ext uri="{FF2B5EF4-FFF2-40B4-BE49-F238E27FC236}">
                <a16:creationId xmlns:a16="http://schemas.microsoft.com/office/drawing/2014/main" id="{D2A15F13-33A1-4EF7-8205-DB10D18AB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0004">
            <a:off x="8740280" y="882901"/>
            <a:ext cx="2912696" cy="394955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96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024F34-4EDE-440C-BB58-8FE76FCDE52E}"/>
              </a:ext>
            </a:extLst>
          </p:cNvPr>
          <p:cNvSpPr txBox="1"/>
          <p:nvPr/>
        </p:nvSpPr>
        <p:spPr>
          <a:xfrm>
            <a:off x="639338" y="-79712"/>
            <a:ext cx="11047141" cy="6822893"/>
          </a:xfrm>
          <a:prstGeom prst="rect">
            <a:avLst/>
          </a:prstGeom>
          <a:noFill/>
        </p:spPr>
        <p:txBody>
          <a:bodyPr wrap="square" rtlCol="0">
            <a:spAutoFit/>
          </a:bodyPr>
          <a:lstStyle/>
          <a:p>
            <a:endParaRPr lang="en-GB" sz="4267" b="1" dirty="0"/>
          </a:p>
          <a:p>
            <a:endParaRPr lang="en-GB" sz="2667" dirty="0"/>
          </a:p>
          <a:p>
            <a:pPr algn="ctr"/>
            <a:r>
              <a:rPr lang="en-GB" sz="3200" dirty="0"/>
              <a:t>“And we boast in the hope of the glory of God. Not only so, but we also glory in our sufferings, because we know that suffering produces </a:t>
            </a:r>
            <a:r>
              <a:rPr lang="en-GB" sz="4267" b="1" dirty="0"/>
              <a:t>perseverance</a:t>
            </a:r>
            <a:r>
              <a:rPr lang="en-GB" sz="3200" b="1" dirty="0"/>
              <a:t>; </a:t>
            </a:r>
          </a:p>
          <a:p>
            <a:pPr algn="ctr"/>
            <a:r>
              <a:rPr lang="en-GB" sz="4267" b="1" dirty="0"/>
              <a:t>perseverance</a:t>
            </a:r>
            <a:r>
              <a:rPr lang="en-GB" sz="3200" dirty="0"/>
              <a:t>, character; and character, hope. And hope does not put us to shame, because God’s love has been poured out into our hearts through the Holy Spirit, who has been given to us.”</a:t>
            </a:r>
          </a:p>
          <a:p>
            <a:pPr algn="ctr"/>
            <a:endParaRPr lang="en-GB" sz="1067" dirty="0"/>
          </a:p>
          <a:p>
            <a:pPr algn="ctr"/>
            <a:r>
              <a:rPr lang="en-GB" sz="3200" dirty="0"/>
              <a:t>(Romans 5.2-5)</a:t>
            </a:r>
          </a:p>
          <a:p>
            <a:endParaRPr lang="en-GB" sz="2667" dirty="0"/>
          </a:p>
          <a:p>
            <a:endParaRPr lang="en-GB" sz="2667" dirty="0"/>
          </a:p>
          <a:p>
            <a:endParaRPr lang="en-GB" sz="2667" dirty="0"/>
          </a:p>
        </p:txBody>
      </p:sp>
    </p:spTree>
    <p:extLst>
      <p:ext uri="{BB962C8B-B14F-4D97-AF65-F5344CB8AC3E}">
        <p14:creationId xmlns:p14="http://schemas.microsoft.com/office/powerpoint/2010/main" val="333651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79400" y="3048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DAAC227D-B102-4C19-8921-C2A34DA28BAB}"/>
              </a:ext>
            </a:extLst>
          </p:cNvPr>
          <p:cNvGrpSpPr/>
          <p:nvPr/>
        </p:nvGrpSpPr>
        <p:grpSpPr>
          <a:xfrm>
            <a:off x="4662052" y="45339"/>
            <a:ext cx="2658533" cy="1600200"/>
            <a:chOff x="0" y="342229"/>
            <a:chExt cx="6096000" cy="2032000"/>
          </a:xfrm>
          <a:solidFill>
            <a:schemeClr val="bg2">
              <a:lumMod val="60000"/>
              <a:lumOff val="40000"/>
            </a:schemeClr>
          </a:solidFill>
        </p:grpSpPr>
        <p:sp>
          <p:nvSpPr>
            <p:cNvPr id="4" name="Rectangle: Rounded Corners 3">
              <a:extLst>
                <a:ext uri="{FF2B5EF4-FFF2-40B4-BE49-F238E27FC236}">
                  <a16:creationId xmlns:a16="http://schemas.microsoft.com/office/drawing/2014/main" id="{D044CDC6-49D8-4717-9554-48E5E67D0D4A}"/>
                </a:ext>
              </a:extLst>
            </p:cNvPr>
            <p:cNvSpPr/>
            <p:nvPr/>
          </p:nvSpPr>
          <p:spPr>
            <a:xfrm>
              <a:off x="0" y="342229"/>
              <a:ext cx="6096000"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59A9BDAE-C1AA-4414-B4FC-B0E3C08F4F27}"/>
                </a:ext>
              </a:extLst>
            </p:cNvPr>
            <p:cNvSpPr txBox="1"/>
            <p:nvPr/>
          </p:nvSpPr>
          <p:spPr>
            <a:xfrm>
              <a:off x="736879" y="940311"/>
              <a:ext cx="4506903"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3200" dirty="0">
                  <a:solidFill>
                    <a:schemeClr val="tx1"/>
                  </a:solidFill>
                </a:rPr>
                <a:t>It’s an </a:t>
              </a:r>
              <a:r>
                <a:rPr lang="en-US" sz="3200" i="1" dirty="0">
                  <a:solidFill>
                    <a:schemeClr val="tx1"/>
                  </a:solidFill>
                </a:rPr>
                <a:t>actual </a:t>
              </a:r>
              <a:r>
                <a:rPr lang="en-US" sz="3200" b="1" dirty="0">
                  <a:solidFill>
                    <a:schemeClr val="tx1"/>
                  </a:solidFill>
                </a:rPr>
                <a:t>choice</a:t>
              </a:r>
            </a:p>
          </p:txBody>
        </p:sp>
      </p:grpSp>
      <p:grpSp>
        <p:nvGrpSpPr>
          <p:cNvPr id="6" name="Group 5">
            <a:extLst>
              <a:ext uri="{FF2B5EF4-FFF2-40B4-BE49-F238E27FC236}">
                <a16:creationId xmlns:a16="http://schemas.microsoft.com/office/drawing/2014/main" id="{809D50B8-2242-4ACA-9431-B250145625B6}"/>
              </a:ext>
            </a:extLst>
          </p:cNvPr>
          <p:cNvGrpSpPr/>
          <p:nvPr/>
        </p:nvGrpSpPr>
        <p:grpSpPr>
          <a:xfrm>
            <a:off x="8822574" y="771511"/>
            <a:ext cx="2967567" cy="1600200"/>
            <a:chOff x="0" y="342229"/>
            <a:chExt cx="6096000" cy="2032000"/>
          </a:xfrm>
          <a:solidFill>
            <a:schemeClr val="bg2">
              <a:lumMod val="60000"/>
              <a:lumOff val="40000"/>
            </a:schemeClr>
          </a:solidFill>
        </p:grpSpPr>
        <p:sp>
          <p:nvSpPr>
            <p:cNvPr id="7" name="Rectangle: Rounded Corners 6">
              <a:extLst>
                <a:ext uri="{FF2B5EF4-FFF2-40B4-BE49-F238E27FC236}">
                  <a16:creationId xmlns:a16="http://schemas.microsoft.com/office/drawing/2014/main" id="{F334A9EB-78F0-451D-B18C-18AB78F47C1C}"/>
                </a:ext>
              </a:extLst>
            </p:cNvPr>
            <p:cNvSpPr/>
            <p:nvPr/>
          </p:nvSpPr>
          <p:spPr>
            <a:xfrm>
              <a:off x="0" y="342229"/>
              <a:ext cx="6096000"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C28EE076-7AD0-4771-94BD-4A291E650B65}"/>
                </a:ext>
              </a:extLst>
            </p:cNvPr>
            <p:cNvSpPr txBox="1"/>
            <p:nvPr/>
          </p:nvSpPr>
          <p:spPr>
            <a:xfrm>
              <a:off x="736879" y="940311"/>
              <a:ext cx="4506903"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3200" dirty="0">
                  <a:solidFill>
                    <a:schemeClr val="tx1"/>
                  </a:solidFill>
                </a:rPr>
                <a:t>It </a:t>
              </a:r>
              <a:r>
                <a:rPr lang="en-US" sz="3200" b="1" dirty="0">
                  <a:solidFill>
                    <a:schemeClr val="tx1"/>
                  </a:solidFill>
                </a:rPr>
                <a:t>shapes</a:t>
              </a:r>
              <a:r>
                <a:rPr lang="en-US" sz="3200" dirty="0">
                  <a:solidFill>
                    <a:schemeClr val="tx1"/>
                  </a:solidFill>
                </a:rPr>
                <a:t> our choices</a:t>
              </a:r>
            </a:p>
          </p:txBody>
        </p:sp>
      </p:grpSp>
      <p:grpSp>
        <p:nvGrpSpPr>
          <p:cNvPr id="14" name="Group 13">
            <a:extLst>
              <a:ext uri="{FF2B5EF4-FFF2-40B4-BE49-F238E27FC236}">
                <a16:creationId xmlns:a16="http://schemas.microsoft.com/office/drawing/2014/main" id="{6CC57116-4BAC-4261-82E7-AEF691360767}"/>
              </a:ext>
            </a:extLst>
          </p:cNvPr>
          <p:cNvGrpSpPr/>
          <p:nvPr/>
        </p:nvGrpSpPr>
        <p:grpSpPr>
          <a:xfrm>
            <a:off x="8681423" y="3760296"/>
            <a:ext cx="2967567" cy="1600200"/>
            <a:chOff x="0" y="342229"/>
            <a:chExt cx="6096000" cy="2032000"/>
          </a:xfrm>
          <a:solidFill>
            <a:schemeClr val="bg2">
              <a:lumMod val="60000"/>
              <a:lumOff val="40000"/>
            </a:schemeClr>
          </a:solidFill>
        </p:grpSpPr>
        <p:sp>
          <p:nvSpPr>
            <p:cNvPr id="15" name="Rectangle: Rounded Corners 14">
              <a:extLst>
                <a:ext uri="{FF2B5EF4-FFF2-40B4-BE49-F238E27FC236}">
                  <a16:creationId xmlns:a16="http://schemas.microsoft.com/office/drawing/2014/main" id="{D7938AD5-BBFE-4145-89EF-89071B788D59}"/>
                </a:ext>
              </a:extLst>
            </p:cNvPr>
            <p:cNvSpPr/>
            <p:nvPr/>
          </p:nvSpPr>
          <p:spPr>
            <a:xfrm>
              <a:off x="0" y="342229"/>
              <a:ext cx="6096000"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7F84F388-D112-4600-B8BB-61FD3FB78934}"/>
                </a:ext>
              </a:extLst>
            </p:cNvPr>
            <p:cNvSpPr txBox="1"/>
            <p:nvPr/>
          </p:nvSpPr>
          <p:spPr>
            <a:xfrm>
              <a:off x="289953" y="940311"/>
              <a:ext cx="5513355"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2667" dirty="0">
                  <a:solidFill>
                    <a:schemeClr val="tx1"/>
                  </a:solidFill>
                </a:rPr>
                <a:t>It </a:t>
              </a:r>
              <a:r>
                <a:rPr lang="en-US" sz="2667" b="1" dirty="0">
                  <a:solidFill>
                    <a:schemeClr val="tx1"/>
                  </a:solidFill>
                </a:rPr>
                <a:t>reflects </a:t>
              </a:r>
              <a:r>
                <a:rPr lang="en-US" sz="2667" dirty="0">
                  <a:solidFill>
                    <a:schemeClr val="tx1"/>
                  </a:solidFill>
                </a:rPr>
                <a:t>our understanding of God</a:t>
              </a:r>
            </a:p>
          </p:txBody>
        </p:sp>
      </p:grpSp>
      <p:grpSp>
        <p:nvGrpSpPr>
          <p:cNvPr id="17" name="Group 16">
            <a:extLst>
              <a:ext uri="{FF2B5EF4-FFF2-40B4-BE49-F238E27FC236}">
                <a16:creationId xmlns:a16="http://schemas.microsoft.com/office/drawing/2014/main" id="{F44AAA69-0813-49C1-89B9-8C66656C28C0}"/>
              </a:ext>
            </a:extLst>
          </p:cNvPr>
          <p:cNvGrpSpPr/>
          <p:nvPr/>
        </p:nvGrpSpPr>
        <p:grpSpPr>
          <a:xfrm>
            <a:off x="136917" y="4089405"/>
            <a:ext cx="2967567" cy="1600200"/>
            <a:chOff x="-3835582" y="5273094"/>
            <a:chExt cx="6095999" cy="2032000"/>
          </a:xfrm>
          <a:solidFill>
            <a:schemeClr val="bg2">
              <a:lumMod val="60000"/>
              <a:lumOff val="40000"/>
            </a:schemeClr>
          </a:solidFill>
        </p:grpSpPr>
        <p:sp>
          <p:nvSpPr>
            <p:cNvPr id="18" name="Rectangle: Rounded Corners 17">
              <a:extLst>
                <a:ext uri="{FF2B5EF4-FFF2-40B4-BE49-F238E27FC236}">
                  <a16:creationId xmlns:a16="http://schemas.microsoft.com/office/drawing/2014/main" id="{98B3BC49-88F3-49B7-AB55-D975BEDF5E42}"/>
                </a:ext>
              </a:extLst>
            </p:cNvPr>
            <p:cNvSpPr/>
            <p:nvPr/>
          </p:nvSpPr>
          <p:spPr>
            <a:xfrm>
              <a:off x="-3835582" y="5273094"/>
              <a:ext cx="6095999"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6933F3B6-BD90-4E8F-B593-9D92AA268382}"/>
                </a:ext>
              </a:extLst>
            </p:cNvPr>
            <p:cNvSpPr txBox="1"/>
            <p:nvPr/>
          </p:nvSpPr>
          <p:spPr>
            <a:xfrm>
              <a:off x="-3074728" y="5884692"/>
              <a:ext cx="4506902"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2667" dirty="0">
                  <a:solidFill>
                    <a:schemeClr val="tx1"/>
                  </a:solidFill>
                </a:rPr>
                <a:t>It </a:t>
              </a:r>
              <a:r>
                <a:rPr lang="en-US" sz="2667" b="1" dirty="0">
                  <a:solidFill>
                    <a:schemeClr val="tx1"/>
                  </a:solidFill>
                </a:rPr>
                <a:t>changes</a:t>
              </a:r>
              <a:r>
                <a:rPr lang="en-US" sz="2667" dirty="0">
                  <a:solidFill>
                    <a:schemeClr val="tx1"/>
                  </a:solidFill>
                </a:rPr>
                <a:t> the way we see each other</a:t>
              </a:r>
            </a:p>
          </p:txBody>
        </p:sp>
      </p:grpSp>
      <p:grpSp>
        <p:nvGrpSpPr>
          <p:cNvPr id="20" name="Group 19">
            <a:extLst>
              <a:ext uri="{FF2B5EF4-FFF2-40B4-BE49-F238E27FC236}">
                <a16:creationId xmlns:a16="http://schemas.microsoft.com/office/drawing/2014/main" id="{22C8FC86-70BF-4690-ABEF-1B0A96F0D1F0}"/>
              </a:ext>
            </a:extLst>
          </p:cNvPr>
          <p:cNvGrpSpPr/>
          <p:nvPr/>
        </p:nvGrpSpPr>
        <p:grpSpPr>
          <a:xfrm>
            <a:off x="89539" y="187220"/>
            <a:ext cx="3412117" cy="1600200"/>
            <a:chOff x="0" y="342229"/>
            <a:chExt cx="6096000" cy="2032000"/>
          </a:xfrm>
          <a:solidFill>
            <a:schemeClr val="bg2">
              <a:lumMod val="60000"/>
              <a:lumOff val="40000"/>
            </a:schemeClr>
          </a:solidFill>
        </p:grpSpPr>
        <p:sp>
          <p:nvSpPr>
            <p:cNvPr id="21" name="Rectangle: Rounded Corners 20">
              <a:extLst>
                <a:ext uri="{FF2B5EF4-FFF2-40B4-BE49-F238E27FC236}">
                  <a16:creationId xmlns:a16="http://schemas.microsoft.com/office/drawing/2014/main" id="{007CB9B0-70D4-4A20-89D3-CE98BA5C2DF3}"/>
                </a:ext>
              </a:extLst>
            </p:cNvPr>
            <p:cNvSpPr/>
            <p:nvPr/>
          </p:nvSpPr>
          <p:spPr>
            <a:xfrm>
              <a:off x="0" y="342229"/>
              <a:ext cx="6096000"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2B870D91-5A8B-4CF4-9DEA-E5FEA59CB1C7}"/>
                </a:ext>
              </a:extLst>
            </p:cNvPr>
            <p:cNvSpPr txBox="1"/>
            <p:nvPr/>
          </p:nvSpPr>
          <p:spPr>
            <a:xfrm>
              <a:off x="736879" y="940311"/>
              <a:ext cx="4506903"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2667" dirty="0">
                  <a:solidFill>
                    <a:schemeClr val="tx1"/>
                  </a:solidFill>
                </a:rPr>
                <a:t>It is </a:t>
              </a:r>
              <a:r>
                <a:rPr lang="en-US" sz="2667" b="1" dirty="0">
                  <a:solidFill>
                    <a:schemeClr val="tx1"/>
                  </a:solidFill>
                </a:rPr>
                <a:t>revealed</a:t>
              </a:r>
              <a:r>
                <a:rPr lang="en-US" sz="2667" dirty="0">
                  <a:solidFill>
                    <a:schemeClr val="tx1"/>
                  </a:solidFill>
                </a:rPr>
                <a:t> in our most challenging circumstances</a:t>
              </a:r>
            </a:p>
          </p:txBody>
        </p:sp>
      </p:grpSp>
    </p:spTree>
    <p:extLst>
      <p:ext uri="{BB962C8B-B14F-4D97-AF65-F5344CB8AC3E}">
        <p14:creationId xmlns:p14="http://schemas.microsoft.com/office/powerpoint/2010/main" val="97818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065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44296" y="20409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376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969" y="157510"/>
            <a:ext cx="6673516" cy="6206186"/>
          </a:xfrm>
          <a:prstGeom prst="rect">
            <a:avLst/>
          </a:prstGeom>
          <a:noFill/>
        </p:spPr>
        <p:txBody>
          <a:bodyPr wrap="square" rtlCol="0">
            <a:spAutoFit/>
          </a:bodyPr>
          <a:lstStyle/>
          <a:p>
            <a:pPr marL="457189" indent="-457189">
              <a:buFont typeface="Arial" panose="020B0604020202020204" pitchFamily="34" charset="0"/>
              <a:buChar char="•"/>
            </a:pPr>
            <a:r>
              <a:rPr lang="en-GB" sz="3733" b="1" dirty="0"/>
              <a:t>‘</a:t>
            </a:r>
            <a:r>
              <a:rPr lang="en-GB" sz="3733" b="1" i="1" dirty="0"/>
              <a:t>Deeply Christian, Serving the Common Good</a:t>
            </a:r>
            <a:r>
              <a:rPr lang="en-GB" sz="3733" dirty="0"/>
              <a:t>’ – published Autumn 2016</a:t>
            </a:r>
          </a:p>
          <a:p>
            <a:pPr marL="457189" indent="-457189">
              <a:buFont typeface="Arial" panose="020B0604020202020204" pitchFamily="34" charset="0"/>
              <a:buChar char="•"/>
            </a:pPr>
            <a:r>
              <a:rPr lang="en-GB" sz="3733" dirty="0"/>
              <a:t>Leadership, Pedagogy and Theology brought together</a:t>
            </a:r>
          </a:p>
          <a:p>
            <a:pPr marL="457189" indent="-457189">
              <a:buFont typeface="Arial" panose="020B0604020202020204" pitchFamily="34" charset="0"/>
              <a:buChar char="•"/>
            </a:pPr>
            <a:r>
              <a:rPr lang="en-GB" sz="3733" dirty="0"/>
              <a:t>Clear vision for education for all schools, </a:t>
            </a:r>
            <a:r>
              <a:rPr lang="en-GB" sz="3733" b="1" i="1" dirty="0"/>
              <a:t>not just church schools</a:t>
            </a:r>
          </a:p>
          <a:p>
            <a:pPr marL="457189" indent="-457189">
              <a:buFont typeface="Arial" panose="020B0604020202020204" pitchFamily="34" charset="0"/>
              <a:buChar char="•"/>
            </a:pPr>
            <a:r>
              <a:rPr lang="en-GB" sz="3733" dirty="0"/>
              <a:t>Educating for life in all its fullness</a:t>
            </a:r>
          </a:p>
          <a:p>
            <a:endParaRPr lang="en-GB" sz="2400" dirty="0"/>
          </a:p>
        </p:txBody>
      </p:sp>
      <p:pic>
        <p:nvPicPr>
          <p:cNvPr id="4" name="Picture 3"/>
          <p:cNvPicPr>
            <a:picLocks noChangeAspect="1"/>
          </p:cNvPicPr>
          <p:nvPr/>
        </p:nvPicPr>
        <p:blipFill rotWithShape="1">
          <a:blip r:embed="rId2"/>
          <a:srcRect l="35367" t="10604" r="35975" b="17382"/>
          <a:stretch/>
        </p:blipFill>
        <p:spPr>
          <a:xfrm rot="837869">
            <a:off x="7852101" y="431951"/>
            <a:ext cx="3350504" cy="4733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915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08718" y="1124086"/>
          <a:ext cx="10935801" cy="4395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5">
            <a:extLst>
              <a:ext uri="{FF2B5EF4-FFF2-40B4-BE49-F238E27FC236}">
                <a16:creationId xmlns:a16="http://schemas.microsoft.com/office/drawing/2014/main" id="{2D2ADCD0-D779-4FAA-AC2D-05FA2C9C9289}"/>
              </a:ext>
            </a:extLst>
          </p:cNvPr>
          <p:cNvSpPr txBox="1">
            <a:spLocks/>
          </p:cNvSpPr>
          <p:nvPr/>
        </p:nvSpPr>
        <p:spPr>
          <a:xfrm>
            <a:off x="708716" y="147072"/>
            <a:ext cx="10935803" cy="4395533"/>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defRPr/>
            </a:pPr>
            <a:r>
              <a:rPr lang="en-GB" sz="2667" b="1" dirty="0">
                <a:solidFill>
                  <a:schemeClr val="bg2">
                    <a:lumMod val="75000"/>
                  </a:schemeClr>
                </a:solidFill>
                <a:latin typeface="Arial"/>
                <a:cs typeface="Arial"/>
              </a:rPr>
              <a:t>The Church of England Foundation </a:t>
            </a:r>
          </a:p>
          <a:p>
            <a:pPr defTabSz="609585">
              <a:defRPr/>
            </a:pPr>
            <a:r>
              <a:rPr lang="en-GB" sz="2667" b="1" dirty="0">
                <a:solidFill>
                  <a:schemeClr val="bg2">
                    <a:lumMod val="75000"/>
                  </a:schemeClr>
                </a:solidFill>
                <a:latin typeface="Arial"/>
                <a:cs typeface="Arial"/>
              </a:rPr>
              <a:t>for Educational Leadership’s mission is:</a:t>
            </a:r>
            <a:endParaRPr lang="en-US" sz="2400" i="1" dirty="0">
              <a:solidFill>
                <a:schemeClr val="bg2">
                  <a:lumMod val="75000"/>
                </a:schemeClr>
              </a:solidFill>
              <a:latin typeface="Arial"/>
              <a:cs typeface="Arial"/>
            </a:endParaRPr>
          </a:p>
        </p:txBody>
      </p:sp>
    </p:spTree>
    <p:extLst>
      <p:ext uri="{BB962C8B-B14F-4D97-AF65-F5344CB8AC3E}">
        <p14:creationId xmlns:p14="http://schemas.microsoft.com/office/powerpoint/2010/main" val="27644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74D66E-CF37-4993-96F6-5AC140D77E65}"/>
              </a:ext>
            </a:extLst>
          </p:cNvPr>
          <p:cNvSpPr/>
          <p:nvPr/>
        </p:nvSpPr>
        <p:spPr>
          <a:xfrm>
            <a:off x="371061" y="0"/>
            <a:ext cx="11820939" cy="5539658"/>
          </a:xfrm>
          <a:prstGeom prst="rect">
            <a:avLst/>
          </a:prstGeom>
          <a:solidFill>
            <a:schemeClr val="bg1"/>
          </a:solidFill>
        </p:spPr>
        <p:txBody>
          <a:bodyPr wrap="square">
            <a:spAutoFit/>
          </a:bodyPr>
          <a:lstStyle/>
          <a:p>
            <a:pPr algn="ctr">
              <a:lnSpc>
                <a:spcPct val="107000"/>
              </a:lnSpc>
              <a:spcAft>
                <a:spcPts val="1067"/>
              </a:spcAft>
            </a:pPr>
            <a:r>
              <a:rPr lang="en-GB" sz="4800" b="1" dirty="0">
                <a:latin typeface="Arial" panose="020B0604020202020204" pitchFamily="34" charset="0"/>
                <a:ea typeface="Calibri" panose="020F0502020204030204" pitchFamily="34" charset="0"/>
                <a:cs typeface="Arial" panose="020B0604020202020204" pitchFamily="34" charset="0"/>
              </a:rPr>
              <a:t>Called:</a:t>
            </a:r>
            <a:r>
              <a:rPr lang="en-GB" sz="4800" dirty="0">
                <a:latin typeface="Arial" panose="020B0604020202020204" pitchFamily="34" charset="0"/>
                <a:ea typeface="Calibri" panose="020F0502020204030204" pitchFamily="34" charset="0"/>
                <a:cs typeface="Arial" panose="020B0604020202020204" pitchFamily="34" charset="0"/>
              </a:rPr>
              <a:t> </a:t>
            </a:r>
            <a:endParaRPr lang="en-GB" sz="1467"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1067"/>
              </a:spcAft>
            </a:pPr>
            <a:r>
              <a:rPr lang="en-GB" sz="2400" dirty="0">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4267" b="1" dirty="0">
                <a:latin typeface="Arial" panose="020B0604020202020204" pitchFamily="34" charset="0"/>
                <a:ea typeface="Calibri" panose="020F0502020204030204" pitchFamily="34" charset="0"/>
                <a:cs typeface="Arial" panose="020B0604020202020204" pitchFamily="34" charset="0"/>
              </a:rPr>
              <a:t>personal vocation</a:t>
            </a:r>
            <a:r>
              <a:rPr lang="en-GB" sz="4267" dirty="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3200" b="1" dirty="0">
                <a:latin typeface="Arial" panose="020B0604020202020204" pitchFamily="34" charset="0"/>
                <a:ea typeface="Calibri" panose="020F0502020204030204" pitchFamily="34" charset="0"/>
                <a:cs typeface="Arial" panose="020B0604020202020204" pitchFamily="34" charset="0"/>
              </a:rPr>
              <a:t>words, actions and decision making</a:t>
            </a:r>
            <a:r>
              <a:rPr lang="en-GB" sz="2400" dirty="0">
                <a:latin typeface="Arial" panose="020B0604020202020204" pitchFamily="34" charset="0"/>
                <a:ea typeface="Calibri" panose="020F0502020204030204" pitchFamily="34" charset="0"/>
                <a:cs typeface="Arial" panose="020B0604020202020204" pitchFamily="34" charset="0"/>
              </a:rPr>
              <a:t>, exemplifying a strong moral purpose, </a:t>
            </a:r>
            <a:r>
              <a:rPr lang="en-GB" sz="4267" b="1" dirty="0">
                <a:latin typeface="Arial" panose="020B0604020202020204" pitchFamily="34" charset="0"/>
                <a:ea typeface="Calibri" panose="020F0502020204030204" pitchFamily="34" charset="0"/>
                <a:cs typeface="Arial" panose="020B0604020202020204" pitchFamily="34" charset="0"/>
              </a:rPr>
              <a:t>confident vision</a:t>
            </a:r>
            <a:r>
              <a:rPr lang="en-GB" sz="3200" b="1" dirty="0">
                <a:latin typeface="Arial" panose="020B0604020202020204" pitchFamily="34" charset="0"/>
                <a:ea typeface="Calibri" panose="020F0502020204030204" pitchFamily="34" charset="0"/>
                <a:cs typeface="Arial" panose="020B0604020202020204" pitchFamily="34" charset="0"/>
              </a:rPr>
              <a:t>,</a:t>
            </a:r>
            <a:r>
              <a:rPr lang="en-GB" sz="3200" dirty="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and </a:t>
            </a:r>
            <a:r>
              <a:rPr lang="en-GB" sz="2400" b="1" dirty="0">
                <a:latin typeface="Arial" panose="020B0604020202020204" pitchFamily="34" charset="0"/>
                <a:ea typeface="Calibri" panose="020F0502020204030204" pitchFamily="34" charset="0"/>
                <a:cs typeface="Arial" panose="020B0604020202020204" pitchFamily="34" charset="0"/>
              </a:rPr>
              <a:t>ambitious trajectory</a:t>
            </a:r>
            <a:r>
              <a:rPr lang="en-GB" sz="2400" dirty="0">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3200" b="1" dirty="0">
                <a:latin typeface="Arial" panose="020B0604020202020204" pitchFamily="34" charset="0"/>
                <a:ea typeface="Calibri" panose="020F0502020204030204" pitchFamily="34" charset="0"/>
                <a:cs typeface="Arial" panose="020B0604020202020204" pitchFamily="34" charset="0"/>
              </a:rPr>
              <a:t>developing faith</a:t>
            </a:r>
            <a:r>
              <a:rPr lang="en-GB" sz="3200" dirty="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4267" b="1" dirty="0">
                <a:latin typeface="Arial" panose="020B0604020202020204" pitchFamily="34" charset="0"/>
                <a:ea typeface="Calibri" panose="020F0502020204030204" pitchFamily="34" charset="0"/>
                <a:cs typeface="Arial" panose="020B0604020202020204" pitchFamily="34" charset="0"/>
              </a:rPr>
              <a:t>deep sense of resilience</a:t>
            </a:r>
            <a:r>
              <a:rPr lang="en-GB" sz="4267" dirty="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867"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009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EF0137-AE81-4224-BD8E-F8AD410976A1}"/>
              </a:ext>
            </a:extLst>
          </p:cNvPr>
          <p:cNvSpPr/>
          <p:nvPr/>
        </p:nvSpPr>
        <p:spPr>
          <a:xfrm>
            <a:off x="901148" y="85119"/>
            <a:ext cx="10760765" cy="5201104"/>
          </a:xfrm>
          <a:prstGeom prst="rect">
            <a:avLst/>
          </a:prstGeom>
        </p:spPr>
        <p:txBody>
          <a:bodyPr wrap="square">
            <a:spAutoFit/>
          </a:bodyPr>
          <a:lstStyle/>
          <a:p>
            <a:pPr algn="ctr">
              <a:lnSpc>
                <a:spcPct val="107000"/>
              </a:lnSpc>
              <a:spcAft>
                <a:spcPts val="1067"/>
              </a:spcAft>
            </a:pPr>
            <a:r>
              <a:rPr lang="en-GB" sz="4800" b="1" dirty="0">
                <a:latin typeface="Arial" panose="020B0604020202020204" pitchFamily="34" charset="0"/>
                <a:ea typeface="Calibri" panose="020F0502020204030204" pitchFamily="34" charset="0"/>
                <a:cs typeface="Arial" panose="020B0604020202020204" pitchFamily="34" charset="0"/>
              </a:rPr>
              <a:t>Connected:</a:t>
            </a:r>
            <a:r>
              <a:rPr lang="en-GB" sz="4800" dirty="0">
                <a:latin typeface="Arial" panose="020B0604020202020204" pitchFamily="34" charset="0"/>
                <a:ea typeface="Calibri" panose="020F0502020204030204" pitchFamily="34" charset="0"/>
                <a:cs typeface="Arial" panose="020B0604020202020204" pitchFamily="34" charset="0"/>
              </a:rPr>
              <a:t> </a:t>
            </a:r>
            <a:endParaRPr lang="en-GB" sz="1467"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1067"/>
              </a:spcAft>
            </a:pPr>
            <a:r>
              <a:rPr lang="en-GB" sz="2400" dirty="0">
                <a:latin typeface="Arial" panose="020B0604020202020204" pitchFamily="34" charset="0"/>
                <a:ea typeface="Calibri" panose="020F0502020204030204" pitchFamily="34" charset="0"/>
                <a:cs typeface="Arial" panose="020B0604020202020204" pitchFamily="34" charset="0"/>
              </a:rPr>
              <a:t>“Leaders who are connected operate deliberately </a:t>
            </a:r>
            <a:r>
              <a:rPr lang="en-GB" sz="4267" b="1" dirty="0">
                <a:latin typeface="Arial" panose="020B0604020202020204" pitchFamily="34" charset="0"/>
                <a:ea typeface="Calibri" panose="020F0502020204030204" pitchFamily="34" charset="0"/>
                <a:cs typeface="Arial" panose="020B0604020202020204" pitchFamily="34" charset="0"/>
              </a:rPr>
              <a:t>within communities of practice</a:t>
            </a:r>
            <a:r>
              <a:rPr lang="en-GB" sz="2400" dirty="0">
                <a:latin typeface="Arial" panose="020B0604020202020204" pitchFamily="34" charset="0"/>
                <a:ea typeface="Calibri" panose="020F0502020204030204" pitchFamily="34" charset="0"/>
                <a:cs typeface="Arial" panose="020B0604020202020204" pitchFamily="34" charset="0"/>
              </a:rPr>
              <a:t>, positioning themselves within </a:t>
            </a:r>
            <a:r>
              <a:rPr lang="en-GB" sz="3200" b="1" dirty="0">
                <a:latin typeface="Arial" panose="020B0604020202020204" pitchFamily="34" charset="0"/>
                <a:ea typeface="Calibri" panose="020F0502020204030204" pitchFamily="34" charset="0"/>
                <a:cs typeface="Arial" panose="020B0604020202020204" pitchFamily="34" charset="0"/>
              </a:rPr>
              <a:t>positive relationships</a:t>
            </a:r>
            <a:r>
              <a:rPr lang="en-GB" sz="3200" dirty="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that </a:t>
            </a:r>
            <a:r>
              <a:rPr lang="en-GB" sz="3200" b="1" dirty="0">
                <a:latin typeface="Arial" panose="020B0604020202020204" pitchFamily="34" charset="0"/>
                <a:ea typeface="Calibri" panose="020F0502020204030204" pitchFamily="34" charset="0"/>
                <a:cs typeface="Arial" panose="020B0604020202020204" pitchFamily="34" charset="0"/>
              </a:rPr>
              <a:t>sustain and encourage</a:t>
            </a:r>
            <a:r>
              <a:rPr lang="en-GB" sz="3200" dirty="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all parties. They </a:t>
            </a:r>
            <a:r>
              <a:rPr lang="en-GB" sz="4267" b="1" dirty="0">
                <a:latin typeface="Arial" panose="020B0604020202020204" pitchFamily="34" charset="0"/>
                <a:ea typeface="Calibri" panose="020F0502020204030204" pitchFamily="34" charset="0"/>
                <a:cs typeface="Arial" panose="020B0604020202020204" pitchFamily="34" charset="0"/>
              </a:rPr>
              <a:t>embrace interdependence</a:t>
            </a:r>
            <a:r>
              <a:rPr lang="en-GB" sz="2400" dirty="0">
                <a:latin typeface="Arial" panose="020B0604020202020204" pitchFamily="34" charset="0"/>
                <a:ea typeface="Calibri" panose="020F0502020204030204" pitchFamily="34" charset="0"/>
                <a:cs typeface="Arial" panose="020B0604020202020204" pitchFamily="34" charset="0"/>
              </a:rPr>
              <a:t>, demonstrate </a:t>
            </a:r>
            <a:r>
              <a:rPr lang="en-GB" sz="3200" b="1" dirty="0">
                <a:latin typeface="Arial" panose="020B0604020202020204" pitchFamily="34" charset="0"/>
                <a:ea typeface="Calibri" panose="020F0502020204030204" pitchFamily="34" charset="0"/>
                <a:cs typeface="Arial" panose="020B0604020202020204" pitchFamily="34" charset="0"/>
              </a:rPr>
              <a:t>compassion</a:t>
            </a:r>
            <a:r>
              <a:rPr lang="en-GB" sz="2400" dirty="0">
                <a:latin typeface="Arial" panose="020B0604020202020204" pitchFamily="34" charset="0"/>
                <a:ea typeface="Calibri" panose="020F0502020204030204" pitchFamily="34" charset="0"/>
                <a:cs typeface="Arial" panose="020B0604020202020204" pitchFamily="34" charset="0"/>
              </a:rPr>
              <a:t> and </a:t>
            </a:r>
            <a:r>
              <a:rPr lang="en-GB" sz="2400" b="1" dirty="0">
                <a:latin typeface="Arial" panose="020B0604020202020204" pitchFamily="34" charset="0"/>
                <a:ea typeface="Calibri" panose="020F0502020204030204" pitchFamily="34" charset="0"/>
                <a:cs typeface="Arial" panose="020B0604020202020204" pitchFamily="34" charset="0"/>
              </a:rPr>
              <a:t>embody service to others humbly</a:t>
            </a:r>
            <a:r>
              <a:rPr lang="en-GB" sz="2400" dirty="0">
                <a:latin typeface="Arial" panose="020B0604020202020204" pitchFamily="34" charset="0"/>
                <a:ea typeface="Calibri" panose="020F0502020204030204" pitchFamily="34" charset="0"/>
                <a:cs typeface="Arial" panose="020B0604020202020204" pitchFamily="34" charset="0"/>
              </a:rPr>
              <a:t>. They create shared identity within their teams and </a:t>
            </a:r>
            <a:r>
              <a:rPr lang="en-GB" sz="3200" b="1" dirty="0">
                <a:latin typeface="Arial" panose="020B0604020202020204" pitchFamily="34" charset="0"/>
                <a:ea typeface="Calibri" panose="020F0502020204030204" pitchFamily="34" charset="0"/>
                <a:cs typeface="Arial" panose="020B0604020202020204" pitchFamily="34" charset="0"/>
              </a:rPr>
              <a:t>draw colleagues around a common purpose.</a:t>
            </a:r>
            <a:r>
              <a:rPr lang="en-GB" sz="3200" dirty="0">
                <a:latin typeface="Arial" panose="020B0604020202020204" pitchFamily="34" charset="0"/>
                <a:ea typeface="Calibri" panose="020F0502020204030204" pitchFamily="34" charset="0"/>
                <a:cs typeface="Arial" panose="020B0604020202020204" pitchFamily="34" charset="0"/>
              </a:rPr>
              <a:t>”</a:t>
            </a:r>
            <a:endParaRPr lang="en-GB" sz="1867"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6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48655" y="563527"/>
            <a:ext cx="8884712" cy="4893647"/>
          </a:xfrm>
          <a:prstGeom prst="rect">
            <a:avLst/>
          </a:prstGeom>
        </p:spPr>
        <p:txBody>
          <a:bodyPr wrap="square">
            <a:spAutoFit/>
          </a:bodyPr>
          <a:lstStyle/>
          <a:p>
            <a:r>
              <a:rPr lang="en-GB" sz="3200" dirty="0"/>
              <a:t>As president, you can get all kinds of advice from all kinds of people. But at the end of the day, when it comes time to make that decision, as president, all you have to guide you are your values and your vision and the life experiences that make you who you are.</a:t>
            </a:r>
          </a:p>
          <a:p>
            <a:r>
              <a:rPr lang="en-GB" sz="3200" dirty="0"/>
              <a:t>Michelle Obama</a:t>
            </a:r>
          </a:p>
          <a:p>
            <a:pPr marL="342900" indent="-342900">
              <a:buFont typeface="Arial" panose="020B0604020202020204" pitchFamily="34" charset="0"/>
              <a:buChar char="•"/>
            </a:pPr>
            <a:endParaRPr lang="en-GB" sz="3200" b="1" dirty="0"/>
          </a:p>
          <a:p>
            <a:endParaRPr lang="en-GB" b="1" dirty="0"/>
          </a:p>
          <a:p>
            <a:pPr marL="285750" lvl="0" indent="-285750">
              <a:buFont typeface="Arial" panose="020B0604020202020204" pitchFamily="34" charset="0"/>
              <a:buChar char="•"/>
            </a:pPr>
            <a:endParaRPr lang="en-GB" sz="2000"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835890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EF0137-AE81-4224-BD8E-F8AD410976A1}"/>
              </a:ext>
            </a:extLst>
          </p:cNvPr>
          <p:cNvSpPr/>
          <p:nvPr/>
        </p:nvSpPr>
        <p:spPr>
          <a:xfrm>
            <a:off x="901148" y="244144"/>
            <a:ext cx="10760765" cy="4711226"/>
          </a:xfrm>
          <a:prstGeom prst="rect">
            <a:avLst/>
          </a:prstGeom>
        </p:spPr>
        <p:txBody>
          <a:bodyPr wrap="square">
            <a:spAutoFit/>
          </a:bodyPr>
          <a:lstStyle/>
          <a:p>
            <a:pPr algn="ctr">
              <a:lnSpc>
                <a:spcPct val="107000"/>
              </a:lnSpc>
              <a:spcAft>
                <a:spcPts val="1067"/>
              </a:spcAft>
            </a:pPr>
            <a:r>
              <a:rPr lang="en-GB" sz="4267" b="1" dirty="0">
                <a:latin typeface="Arial" panose="020B0604020202020204" pitchFamily="34" charset="0"/>
                <a:ea typeface="Calibri" panose="020F0502020204030204" pitchFamily="34" charset="0"/>
                <a:cs typeface="Arial" panose="020B0604020202020204" pitchFamily="34" charset="0"/>
              </a:rPr>
              <a:t>Committed:</a:t>
            </a:r>
            <a:endParaRPr lang="en-GB" sz="140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1067"/>
              </a:spcAft>
            </a:pPr>
            <a:r>
              <a:rPr lang="en-GB" sz="2400" dirty="0">
                <a:latin typeface="Arial" panose="020B0604020202020204" pitchFamily="34" charset="0"/>
                <a:ea typeface="Calibri" panose="020F0502020204030204" pitchFamily="34" charset="0"/>
                <a:cs typeface="Arial" panose="020B0604020202020204" pitchFamily="34" charset="0"/>
              </a:rPr>
              <a:t>“Leaders who are committed </a:t>
            </a:r>
            <a:r>
              <a:rPr lang="en-GB" sz="3200" b="1" dirty="0">
                <a:latin typeface="Arial" panose="020B0604020202020204" pitchFamily="34" charset="0"/>
                <a:ea typeface="Calibri" panose="020F0502020204030204" pitchFamily="34" charset="0"/>
                <a:cs typeface="Arial" panose="020B0604020202020204" pitchFamily="34" charset="0"/>
              </a:rPr>
              <a:t>exude energy and passion</a:t>
            </a:r>
            <a:r>
              <a:rPr lang="en-GB" sz="3200" dirty="0">
                <a:latin typeface="Arial" panose="020B0604020202020204" pitchFamily="34" charset="0"/>
                <a:ea typeface="Calibri" panose="020F0502020204030204" pitchFamily="34" charset="0"/>
                <a:cs typeface="Arial" panose="020B0604020202020204" pitchFamily="34" charset="0"/>
              </a:rPr>
              <a:t> </a:t>
            </a:r>
            <a:r>
              <a:rPr lang="en-GB" sz="2133" dirty="0">
                <a:latin typeface="Arial" panose="020B0604020202020204" pitchFamily="34" charset="0"/>
                <a:ea typeface="Calibri" panose="020F0502020204030204" pitchFamily="34" charset="0"/>
                <a:cs typeface="Arial" panose="020B0604020202020204" pitchFamily="34" charset="0"/>
              </a:rPr>
              <a:t>in all they do, </a:t>
            </a:r>
            <a:r>
              <a:rPr lang="en-GB" sz="3733" b="1" dirty="0">
                <a:latin typeface="Arial" panose="020B0604020202020204" pitchFamily="34" charset="0"/>
                <a:ea typeface="Calibri" panose="020F0502020204030204" pitchFamily="34" charset="0"/>
                <a:cs typeface="Arial" panose="020B0604020202020204" pitchFamily="34" charset="0"/>
              </a:rPr>
              <a:t>inspiring confidence </a:t>
            </a:r>
            <a:r>
              <a:rPr lang="en-GB" sz="3733" dirty="0">
                <a:latin typeface="Arial" panose="020B0604020202020204" pitchFamily="34" charset="0"/>
                <a:ea typeface="Calibri" panose="020F0502020204030204" pitchFamily="34" charset="0"/>
                <a:cs typeface="Arial" panose="020B0604020202020204" pitchFamily="34" charset="0"/>
              </a:rPr>
              <a:t>and</a:t>
            </a:r>
            <a:r>
              <a:rPr lang="en-GB" sz="3733" b="1" dirty="0">
                <a:latin typeface="Arial" panose="020B0604020202020204" pitchFamily="34" charset="0"/>
                <a:ea typeface="Calibri" panose="020F0502020204030204" pitchFamily="34" charset="0"/>
                <a:cs typeface="Arial" panose="020B0604020202020204" pitchFamily="34" charset="0"/>
              </a:rPr>
              <a:t> faithfulness</a:t>
            </a:r>
            <a:r>
              <a:rPr lang="en-GB" sz="3733" dirty="0">
                <a:latin typeface="Arial" panose="020B0604020202020204" pitchFamily="34" charset="0"/>
                <a:ea typeface="Calibri" panose="020F0502020204030204" pitchFamily="34" charset="0"/>
                <a:cs typeface="Arial" panose="020B0604020202020204" pitchFamily="34" charset="0"/>
              </a:rPr>
              <a:t> </a:t>
            </a:r>
            <a:r>
              <a:rPr lang="en-GB" sz="2133" dirty="0">
                <a:latin typeface="Arial" panose="020B0604020202020204" pitchFamily="34" charset="0"/>
                <a:ea typeface="Calibri" panose="020F0502020204030204" pitchFamily="34" charset="0"/>
                <a:cs typeface="Arial" panose="020B0604020202020204" pitchFamily="34" charset="0"/>
              </a:rPr>
              <a:t>in their teams. They are clear about their purpose and </a:t>
            </a:r>
            <a:r>
              <a:rPr lang="en-GB" sz="3733" b="1" dirty="0">
                <a:latin typeface="Arial" panose="020B0604020202020204" pitchFamily="34" charset="0"/>
                <a:ea typeface="Calibri" panose="020F0502020204030204" pitchFamily="34" charset="0"/>
                <a:cs typeface="Arial" panose="020B0604020202020204" pitchFamily="34" charset="0"/>
              </a:rPr>
              <a:t>resilient in the face of challenge.</a:t>
            </a:r>
            <a:r>
              <a:rPr lang="en-GB" sz="3733" dirty="0">
                <a:latin typeface="Arial" panose="020B0604020202020204" pitchFamily="34" charset="0"/>
                <a:ea typeface="Calibri" panose="020F0502020204030204" pitchFamily="34" charset="0"/>
                <a:cs typeface="Arial" panose="020B0604020202020204" pitchFamily="34" charset="0"/>
              </a:rPr>
              <a:t> </a:t>
            </a:r>
            <a:r>
              <a:rPr lang="en-GB" sz="2133" dirty="0">
                <a:latin typeface="Arial" panose="020B0604020202020204" pitchFamily="34" charset="0"/>
                <a:ea typeface="Calibri" panose="020F0502020204030204" pitchFamily="34" charset="0"/>
                <a:cs typeface="Arial" panose="020B0604020202020204" pitchFamily="34" charset="0"/>
              </a:rPr>
              <a:t>They take long-term decisions and </a:t>
            </a:r>
            <a:r>
              <a:rPr lang="en-GB" sz="2667" b="1" dirty="0">
                <a:latin typeface="Arial" panose="020B0604020202020204" pitchFamily="34" charset="0"/>
                <a:ea typeface="Calibri" panose="020F0502020204030204" pitchFamily="34" charset="0"/>
                <a:cs typeface="Arial" panose="020B0604020202020204" pitchFamily="34" charset="0"/>
              </a:rPr>
              <a:t>not easily swayed</a:t>
            </a:r>
            <a:r>
              <a:rPr lang="en-GB" sz="2667" dirty="0">
                <a:latin typeface="Arial" panose="020B0604020202020204" pitchFamily="34" charset="0"/>
                <a:ea typeface="Calibri" panose="020F0502020204030204" pitchFamily="34" charset="0"/>
                <a:cs typeface="Arial" panose="020B0604020202020204" pitchFamily="34" charset="0"/>
              </a:rPr>
              <a:t> </a:t>
            </a:r>
            <a:r>
              <a:rPr lang="en-GB" sz="2133" dirty="0">
                <a:latin typeface="Arial" panose="020B0604020202020204" pitchFamily="34" charset="0"/>
                <a:ea typeface="Calibri" panose="020F0502020204030204" pitchFamily="34" charset="0"/>
                <a:cs typeface="Arial" panose="020B0604020202020204" pitchFamily="34" charset="0"/>
              </a:rPr>
              <a:t>by short-term changes of policy or procedure. They articulate a </a:t>
            </a:r>
            <a:r>
              <a:rPr lang="en-GB" sz="2667" b="1" dirty="0">
                <a:latin typeface="Arial" panose="020B0604020202020204" pitchFamily="34" charset="0"/>
                <a:ea typeface="Calibri" panose="020F0502020204030204" pitchFamily="34" charset="0"/>
                <a:cs typeface="Arial" panose="020B0604020202020204" pitchFamily="34" charset="0"/>
              </a:rPr>
              <a:t>sense of mission</a:t>
            </a:r>
            <a:r>
              <a:rPr lang="en-GB" sz="2667" dirty="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in their approach to education to which they draw others, and are committed to </a:t>
            </a:r>
            <a:r>
              <a:rPr lang="en-GB" sz="2133" dirty="0">
                <a:latin typeface="Arial" panose="020B0604020202020204" pitchFamily="34" charset="0"/>
                <a:ea typeface="Calibri" panose="020F0502020204030204" pitchFamily="34" charset="0"/>
                <a:cs typeface="Arial" panose="020B0604020202020204" pitchFamily="34" charset="0"/>
              </a:rPr>
              <a:t>the </a:t>
            </a:r>
            <a:r>
              <a:rPr lang="en-GB" sz="3733" b="1" dirty="0">
                <a:latin typeface="Arial" panose="020B0604020202020204" pitchFamily="34" charset="0"/>
                <a:ea typeface="Calibri" panose="020F0502020204030204" pitchFamily="34" charset="0"/>
                <a:cs typeface="Arial" panose="020B0604020202020204" pitchFamily="34" charset="0"/>
              </a:rPr>
              <a:t>flourishing of their pupils and colleagues.”</a:t>
            </a:r>
            <a:endParaRPr lang="en-GB"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128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353733" y="683438"/>
          <a:ext cx="7678744" cy="4802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7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EE96BAA-D7D6-4E21-8670-AE21E02D1995}"/>
              </a:ext>
            </a:extLst>
          </p:cNvPr>
          <p:cNvGraphicFramePr>
            <a:graphicFrameLocks noGrp="1"/>
          </p:cNvGraphicFramePr>
          <p:nvPr/>
        </p:nvGraphicFramePr>
        <p:xfrm>
          <a:off x="1040715" y="763969"/>
          <a:ext cx="10110572" cy="4788371"/>
        </p:xfrm>
        <a:graphic>
          <a:graphicData uri="http://schemas.openxmlformats.org/drawingml/2006/table">
            <a:tbl>
              <a:tblPr firstRow="1" bandRow="1"/>
              <a:tblGrid>
                <a:gridCol w="2527643">
                  <a:extLst>
                    <a:ext uri="{9D8B030D-6E8A-4147-A177-3AD203B41FA5}">
                      <a16:colId xmlns:a16="http://schemas.microsoft.com/office/drawing/2014/main" val="2937483966"/>
                    </a:ext>
                  </a:extLst>
                </a:gridCol>
                <a:gridCol w="2527643">
                  <a:extLst>
                    <a:ext uri="{9D8B030D-6E8A-4147-A177-3AD203B41FA5}">
                      <a16:colId xmlns:a16="http://schemas.microsoft.com/office/drawing/2014/main" val="2172621970"/>
                    </a:ext>
                  </a:extLst>
                </a:gridCol>
                <a:gridCol w="2527643">
                  <a:extLst>
                    <a:ext uri="{9D8B030D-6E8A-4147-A177-3AD203B41FA5}">
                      <a16:colId xmlns:a16="http://schemas.microsoft.com/office/drawing/2014/main" val="3988824971"/>
                    </a:ext>
                  </a:extLst>
                </a:gridCol>
                <a:gridCol w="2527643">
                  <a:extLst>
                    <a:ext uri="{9D8B030D-6E8A-4147-A177-3AD203B41FA5}">
                      <a16:colId xmlns:a16="http://schemas.microsoft.com/office/drawing/2014/main" val="384078932"/>
                    </a:ext>
                  </a:extLst>
                </a:gridCol>
              </a:tblGrid>
              <a:tr h="455415">
                <a:tc>
                  <a:txBody>
                    <a:bodyPr/>
                    <a:lstStyle/>
                    <a:p>
                      <a:pPr>
                        <a:lnSpc>
                          <a:spcPct val="107000"/>
                        </a:lnSpc>
                      </a:pPr>
                      <a:endParaRPr lang="en-GB" sz="1300">
                        <a:effectLst/>
                        <a:latin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15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Called</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15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Connected</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15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Committed</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3071764192"/>
                  </a:ext>
                </a:extLst>
              </a:tr>
              <a:tr h="1083239">
                <a:tc>
                  <a:txBody>
                    <a:bodyPr/>
                    <a:lstStyle/>
                    <a:p>
                      <a:pPr>
                        <a:lnSpc>
                          <a:spcPct val="115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Educating for Wisdom, Knowledge and Skills</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Leading Learning -  Refining Judgement</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Creating Confidence -  Embracing Interdependence</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Deepening Understanding - Driving Improvement</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288205117"/>
                  </a:ext>
                </a:extLst>
              </a:tr>
              <a:tr h="1083239">
                <a:tc>
                  <a:txBody>
                    <a:bodyPr/>
                    <a:lstStyle/>
                    <a:p>
                      <a:pPr>
                        <a:lnSpc>
                          <a:spcPct val="115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Educating for Hope and Aspiration</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Developing Imagination -  Nurturing Ambition</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Healing Relationships - Pursuing Renewal</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Sustaining Vision -  Building Resilience</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4227311337"/>
                  </a:ext>
                </a:extLst>
              </a:tr>
              <a:tr h="1083239">
                <a:tc>
                  <a:txBody>
                    <a:bodyPr/>
                    <a:lstStyle/>
                    <a:p>
                      <a:pPr>
                        <a:lnSpc>
                          <a:spcPct val="115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Educating for Community and Living Well Together</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Removing Disadvantage -  Seeking Reconciliation</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Accepting Vulnerability -  Demonstrating Generosity</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Inspiring Faithfulness -Embodying Integrity</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3185822086"/>
                  </a:ext>
                </a:extLst>
              </a:tr>
              <a:tr h="1083239">
                <a:tc>
                  <a:txBody>
                    <a:bodyPr/>
                    <a:lstStyle/>
                    <a:p>
                      <a:pPr>
                        <a:lnSpc>
                          <a:spcPct val="115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Educating for Dignity and Respect</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Celebrating Diversity -  Enabling Flourishing</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15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Offering Encouragement -  Encouraging Service</a:t>
                      </a:r>
                      <a:endParaRPr lang="en-GB" sz="13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15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Practising Humility - Learning Love</a:t>
                      </a:r>
                      <a:endParaRPr lang="en-GB" sz="13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txBody>
                  <a:tcPr marL="105655" marR="105655" marT="52828" marB="528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078603263"/>
                  </a:ext>
                </a:extLst>
              </a:tr>
            </a:tbl>
          </a:graphicData>
        </a:graphic>
      </p:graphicFrame>
      <p:sp>
        <p:nvSpPr>
          <p:cNvPr id="4" name="Rectangle 3">
            <a:extLst>
              <a:ext uri="{FF2B5EF4-FFF2-40B4-BE49-F238E27FC236}">
                <a16:creationId xmlns:a16="http://schemas.microsoft.com/office/drawing/2014/main" id="{3D023E24-F785-425B-802B-72146CD7CC5F}"/>
              </a:ext>
            </a:extLst>
          </p:cNvPr>
          <p:cNvSpPr/>
          <p:nvPr/>
        </p:nvSpPr>
        <p:spPr>
          <a:xfrm>
            <a:off x="6096000" y="254000"/>
            <a:ext cx="2565400" cy="5384800"/>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GB" sz="2400">
              <a:solidFill>
                <a:prstClr val="white"/>
              </a:solidFill>
              <a:latin typeface="Calibri"/>
            </a:endParaRPr>
          </a:p>
        </p:txBody>
      </p:sp>
      <p:sp>
        <p:nvSpPr>
          <p:cNvPr id="5" name="Rectangle 4">
            <a:extLst>
              <a:ext uri="{FF2B5EF4-FFF2-40B4-BE49-F238E27FC236}">
                <a16:creationId xmlns:a16="http://schemas.microsoft.com/office/drawing/2014/main" id="{6DEB4AB5-9A7B-480B-8515-C1F4EF5123A3}"/>
              </a:ext>
            </a:extLst>
          </p:cNvPr>
          <p:cNvSpPr/>
          <p:nvPr/>
        </p:nvSpPr>
        <p:spPr>
          <a:xfrm>
            <a:off x="584201" y="2235200"/>
            <a:ext cx="10715171" cy="1193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GB" sz="2400">
              <a:solidFill>
                <a:prstClr val="white"/>
              </a:solidFill>
              <a:latin typeface="Calibri"/>
            </a:endParaRPr>
          </a:p>
        </p:txBody>
      </p:sp>
    </p:spTree>
    <p:extLst>
      <p:ext uri="{BB962C8B-B14F-4D97-AF65-F5344CB8AC3E}">
        <p14:creationId xmlns:p14="http://schemas.microsoft.com/office/powerpoint/2010/main" val="152997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60169" y="911565"/>
            <a:ext cx="5518484" cy="3311091"/>
          </a:xfrm>
          <a:prstGeom prst="rect">
            <a:avLst/>
          </a:prstGeom>
        </p:spPr>
      </p:pic>
      <p:sp>
        <p:nvSpPr>
          <p:cNvPr id="3" name="TextBox 2"/>
          <p:cNvSpPr txBox="1"/>
          <p:nvPr/>
        </p:nvSpPr>
        <p:spPr>
          <a:xfrm>
            <a:off x="288758" y="561474"/>
            <a:ext cx="5534527" cy="4687950"/>
          </a:xfrm>
          <a:prstGeom prst="rect">
            <a:avLst/>
          </a:prstGeom>
          <a:noFill/>
        </p:spPr>
        <p:txBody>
          <a:bodyPr wrap="square" rtlCol="0">
            <a:spAutoFit/>
          </a:bodyPr>
          <a:lstStyle/>
          <a:p>
            <a:pPr algn="ctr"/>
            <a:r>
              <a:rPr lang="en-GB" sz="3733"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258641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74569" y="945261"/>
            <a:ext cx="5342020" cy="3539046"/>
          </a:xfrm>
          <a:prstGeom prst="rect">
            <a:avLst/>
          </a:prstGeom>
          <a:noFill/>
        </p:spPr>
        <p:txBody>
          <a:bodyPr wrap="square" rtlCol="0">
            <a:spAutoFit/>
          </a:bodyPr>
          <a:lstStyle/>
          <a:p>
            <a:r>
              <a:rPr lang="en-GB" sz="3733" dirty="0"/>
              <a:t>“..It must come off the shelf and be brought to life through leaders evaluating its potential impact on every area of day-to-day school life…”</a:t>
            </a:r>
            <a:endParaRPr lang="en-GB" sz="2400" dirty="0"/>
          </a:p>
        </p:txBody>
      </p:sp>
      <p:pic>
        <p:nvPicPr>
          <p:cNvPr id="4" name="Picture 3"/>
          <p:cNvPicPr>
            <a:picLocks noChangeAspect="1"/>
          </p:cNvPicPr>
          <p:nvPr/>
        </p:nvPicPr>
        <p:blipFill>
          <a:blip r:embed="rId2"/>
          <a:stretch>
            <a:fillRect/>
          </a:stretch>
        </p:blipFill>
        <p:spPr>
          <a:xfrm>
            <a:off x="834189" y="908760"/>
            <a:ext cx="5420252" cy="3606709"/>
          </a:xfrm>
          <a:prstGeom prst="rect">
            <a:avLst/>
          </a:prstGeom>
        </p:spPr>
      </p:pic>
    </p:spTree>
    <p:extLst>
      <p:ext uri="{BB962C8B-B14F-4D97-AF65-F5344CB8AC3E}">
        <p14:creationId xmlns:p14="http://schemas.microsoft.com/office/powerpoint/2010/main" val="303309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9810" y="1106905"/>
            <a:ext cx="5342020" cy="3539046"/>
          </a:xfrm>
          <a:prstGeom prst="rect">
            <a:avLst/>
          </a:prstGeom>
          <a:noFill/>
        </p:spPr>
        <p:txBody>
          <a:bodyPr wrap="square" rtlCol="0">
            <a:spAutoFit/>
          </a:bodyPr>
          <a:lstStyle/>
          <a:p>
            <a:r>
              <a:rPr lang="en-GB" sz="3733" dirty="0"/>
              <a:t>“…This dynamic and enhancing connection between ethos and outcomes is what we mean by ‘</a:t>
            </a:r>
            <a:r>
              <a:rPr lang="en-GB" sz="3733" b="1" dirty="0"/>
              <a:t>Bringing the Vision Alive</a:t>
            </a:r>
            <a:r>
              <a:rPr lang="en-GB" sz="3733" dirty="0"/>
              <a:t>.’” </a:t>
            </a:r>
          </a:p>
        </p:txBody>
      </p:sp>
      <p:pic>
        <p:nvPicPr>
          <p:cNvPr id="4" name="Picture 3"/>
          <p:cNvPicPr>
            <a:picLocks noChangeAspect="1"/>
          </p:cNvPicPr>
          <p:nvPr/>
        </p:nvPicPr>
        <p:blipFill>
          <a:blip r:embed="rId2"/>
          <a:stretch>
            <a:fillRect/>
          </a:stretch>
        </p:blipFill>
        <p:spPr>
          <a:xfrm>
            <a:off x="6462118" y="1106905"/>
            <a:ext cx="5232231" cy="3481120"/>
          </a:xfrm>
          <a:prstGeom prst="rect">
            <a:avLst/>
          </a:prstGeom>
        </p:spPr>
      </p:pic>
    </p:spTree>
    <p:extLst>
      <p:ext uri="{BB962C8B-B14F-4D97-AF65-F5344CB8AC3E}">
        <p14:creationId xmlns:p14="http://schemas.microsoft.com/office/powerpoint/2010/main" val="36086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731598-0984-4412-963D-2881F8706348}"/>
              </a:ext>
            </a:extLst>
          </p:cNvPr>
          <p:cNvSpPr/>
          <p:nvPr/>
        </p:nvSpPr>
        <p:spPr>
          <a:xfrm>
            <a:off x="318053" y="588729"/>
            <a:ext cx="11237843" cy="4524315"/>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3200" dirty="0"/>
              <a:t>My hope is that the lessons of the Foundation will resonate not just within Anglican schools, but also beyond, supporting improvement right across the system.</a:t>
            </a:r>
          </a:p>
          <a:p>
            <a:pPr algn="ctr"/>
            <a:r>
              <a:rPr lang="en-GB" sz="3200" b="1" dirty="0"/>
              <a:t>One of those lessons, that I certainly hope echoes in schools of all faiths and none, is the Foundation’s affirmation that there should not, indeed cannot, be a trade-off between school ethos and school outcomes.</a:t>
            </a:r>
          </a:p>
          <a:p>
            <a:pPr algn="ctr"/>
            <a:endParaRPr lang="en-GB" sz="3200" b="1" dirty="0"/>
          </a:p>
          <a:p>
            <a:r>
              <a:rPr lang="en-GB" sz="3200" dirty="0"/>
              <a:t>Amanda Spielman, HMCI, Feb 2018</a:t>
            </a:r>
          </a:p>
        </p:txBody>
      </p:sp>
    </p:spTree>
    <p:extLst>
      <p:ext uri="{BB962C8B-B14F-4D97-AF65-F5344CB8AC3E}">
        <p14:creationId xmlns:p14="http://schemas.microsoft.com/office/powerpoint/2010/main" val="2164920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183" y="2401455"/>
            <a:ext cx="2523460" cy="830997"/>
          </a:xfrm>
          <a:prstGeom prst="rect">
            <a:avLst/>
          </a:prstGeom>
          <a:solidFill>
            <a:schemeClr val="accent2">
              <a:lumMod val="20000"/>
              <a:lumOff val="80000"/>
            </a:schemeClr>
          </a:solidFill>
        </p:spPr>
        <p:txBody>
          <a:bodyPr wrap="square" rtlCol="0">
            <a:spAutoFit/>
          </a:bodyPr>
          <a:lstStyle/>
          <a:p>
            <a:pPr algn="ctr"/>
            <a:r>
              <a:rPr lang="en-GB" sz="4800" b="1" dirty="0"/>
              <a:t>ethos</a:t>
            </a:r>
          </a:p>
        </p:txBody>
      </p:sp>
      <p:sp>
        <p:nvSpPr>
          <p:cNvPr id="4" name="TextBox 3"/>
          <p:cNvSpPr txBox="1"/>
          <p:nvPr/>
        </p:nvSpPr>
        <p:spPr>
          <a:xfrm>
            <a:off x="8477694" y="2401455"/>
            <a:ext cx="3558364" cy="830997"/>
          </a:xfrm>
          <a:prstGeom prst="rect">
            <a:avLst/>
          </a:prstGeom>
          <a:solidFill>
            <a:schemeClr val="accent2">
              <a:lumMod val="20000"/>
              <a:lumOff val="80000"/>
            </a:schemeClr>
          </a:solidFill>
        </p:spPr>
        <p:txBody>
          <a:bodyPr wrap="square" rtlCol="0">
            <a:spAutoFit/>
          </a:bodyPr>
          <a:lstStyle/>
          <a:p>
            <a:pPr algn="ctr"/>
            <a:r>
              <a:rPr lang="en-GB" sz="4800" b="1" dirty="0"/>
              <a:t>outcomes</a:t>
            </a:r>
          </a:p>
        </p:txBody>
      </p:sp>
      <p:sp>
        <p:nvSpPr>
          <p:cNvPr id="6" name="TextBox 5"/>
          <p:cNvSpPr txBox="1"/>
          <p:nvPr/>
        </p:nvSpPr>
        <p:spPr>
          <a:xfrm>
            <a:off x="255183" y="3509449"/>
            <a:ext cx="7315572" cy="2308324"/>
          </a:xfrm>
          <a:prstGeom prst="rect">
            <a:avLst/>
          </a:prstGeom>
          <a:noFill/>
        </p:spPr>
        <p:txBody>
          <a:bodyPr wrap="square" rtlCol="0">
            <a:spAutoFit/>
          </a:bodyPr>
          <a:lstStyle/>
          <a:p>
            <a:r>
              <a:rPr lang="en-GB" sz="2400" b="1" dirty="0"/>
              <a:t>How do you define this for your school? </a:t>
            </a:r>
          </a:p>
          <a:p>
            <a:r>
              <a:rPr lang="en-GB" sz="2400" b="1" dirty="0"/>
              <a:t>(in a sentence…)</a:t>
            </a:r>
          </a:p>
          <a:p>
            <a:pPr marL="380990" indent="-380990">
              <a:buFont typeface="Arial" panose="020B0604020202020204" pitchFamily="34" charset="0"/>
              <a:buChar char="•"/>
            </a:pPr>
            <a:r>
              <a:rPr lang="en-GB" sz="2400" i="1" dirty="0"/>
              <a:t>Where does your ethos come from?</a:t>
            </a:r>
          </a:p>
          <a:p>
            <a:pPr marL="380990" indent="-380990">
              <a:buFont typeface="Arial" panose="020B0604020202020204" pitchFamily="34" charset="0"/>
              <a:buChar char="•"/>
            </a:pPr>
            <a:r>
              <a:rPr lang="en-GB" sz="2400" i="1" dirty="0"/>
              <a:t>What are the commonalities and differences between us?</a:t>
            </a:r>
          </a:p>
          <a:p>
            <a:pPr marL="380990" indent="-380990">
              <a:buFont typeface="Arial" panose="020B0604020202020204" pitchFamily="34" charset="0"/>
              <a:buChar char="•"/>
            </a:pPr>
            <a:r>
              <a:rPr lang="en-GB" sz="2400" i="1" dirty="0"/>
              <a:t>What difference does it make to your lived reality?</a:t>
            </a:r>
          </a:p>
        </p:txBody>
      </p:sp>
      <p:sp>
        <p:nvSpPr>
          <p:cNvPr id="7" name="TextBox 6"/>
          <p:cNvSpPr txBox="1"/>
          <p:nvPr/>
        </p:nvSpPr>
        <p:spPr>
          <a:xfrm>
            <a:off x="6561222" y="53608"/>
            <a:ext cx="5474836" cy="2308324"/>
          </a:xfrm>
          <a:prstGeom prst="rect">
            <a:avLst/>
          </a:prstGeom>
          <a:noFill/>
        </p:spPr>
        <p:txBody>
          <a:bodyPr wrap="square" rtlCol="0">
            <a:spAutoFit/>
          </a:bodyPr>
          <a:lstStyle/>
          <a:p>
            <a:pPr algn="r"/>
            <a:r>
              <a:rPr lang="en-GB" sz="2400" b="1" dirty="0"/>
              <a:t>What outcomes are you trying to improve?</a:t>
            </a:r>
          </a:p>
          <a:p>
            <a:pPr marL="380990" indent="-380990" algn="r">
              <a:buFont typeface="Arial" panose="020B0604020202020204" pitchFamily="34" charset="0"/>
              <a:buChar char="•"/>
            </a:pPr>
            <a:r>
              <a:rPr lang="en-GB" sz="2400" i="1" dirty="0"/>
              <a:t>What are the pressures and challenges?</a:t>
            </a:r>
          </a:p>
          <a:p>
            <a:pPr marL="380990" indent="-380990" algn="r">
              <a:buFont typeface="Arial" panose="020B0604020202020204" pitchFamily="34" charset="0"/>
              <a:buChar char="•"/>
            </a:pPr>
            <a:r>
              <a:rPr lang="en-GB" sz="2400" i="1" dirty="0"/>
              <a:t>Who defines this journey?</a:t>
            </a:r>
          </a:p>
          <a:p>
            <a:pPr marL="380990" indent="-380990" algn="r">
              <a:buFont typeface="Arial" panose="020B0604020202020204" pitchFamily="34" charset="0"/>
              <a:buChar char="•"/>
            </a:pPr>
            <a:r>
              <a:rPr lang="en-GB" sz="2400" i="1" dirty="0"/>
              <a:t>What help could the Vision offer you?</a:t>
            </a:r>
          </a:p>
        </p:txBody>
      </p:sp>
      <p:grpSp>
        <p:nvGrpSpPr>
          <p:cNvPr id="11" name="Group 10"/>
          <p:cNvGrpSpPr/>
          <p:nvPr/>
        </p:nvGrpSpPr>
        <p:grpSpPr>
          <a:xfrm>
            <a:off x="2778643" y="2278343"/>
            <a:ext cx="5699051" cy="1200329"/>
            <a:chOff x="2083982" y="1708757"/>
            <a:chExt cx="4274288" cy="900247"/>
          </a:xfrm>
        </p:grpSpPr>
        <p:sp>
          <p:nvSpPr>
            <p:cNvPr id="5" name="TextBox 4"/>
            <p:cNvSpPr txBox="1"/>
            <p:nvPr/>
          </p:nvSpPr>
          <p:spPr>
            <a:xfrm>
              <a:off x="2498652" y="1708757"/>
              <a:ext cx="3444948" cy="900247"/>
            </a:xfrm>
            <a:prstGeom prst="rect">
              <a:avLst/>
            </a:prstGeom>
            <a:solidFill>
              <a:schemeClr val="accent2">
                <a:lumMod val="60000"/>
                <a:lumOff val="40000"/>
              </a:schemeClr>
            </a:solidFill>
          </p:spPr>
          <p:txBody>
            <a:bodyPr wrap="square" rtlCol="0">
              <a:spAutoFit/>
            </a:bodyPr>
            <a:lstStyle/>
            <a:p>
              <a:pPr algn="ctr"/>
              <a:r>
                <a:rPr lang="en-GB" sz="7200" b="1" dirty="0"/>
                <a:t>enhancing</a:t>
              </a:r>
            </a:p>
          </p:txBody>
        </p:sp>
        <p:cxnSp>
          <p:nvCxnSpPr>
            <p:cNvPr id="9" name="Straight Connector 8"/>
            <p:cNvCxnSpPr>
              <a:stCxn id="3" idx="3"/>
            </p:cNvCxnSpPr>
            <p:nvPr/>
          </p:nvCxnSpPr>
          <p:spPr>
            <a:xfrm>
              <a:off x="2083982" y="2112715"/>
              <a:ext cx="414670" cy="11543"/>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574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112253" y="48176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srcRect l="23816" t="28762" r="27237" b="13945"/>
          <a:stretch/>
        </p:blipFill>
        <p:spPr>
          <a:xfrm rot="958613">
            <a:off x="6308846" y="1123832"/>
            <a:ext cx="5140023" cy="33825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10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068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5"/>
          <p:cNvSpPr txBox="1">
            <a:spLocks/>
          </p:cNvSpPr>
          <p:nvPr/>
        </p:nvSpPr>
        <p:spPr>
          <a:xfrm>
            <a:off x="501358" y="654381"/>
            <a:ext cx="11189285" cy="4701647"/>
          </a:xfrm>
          <a:prstGeom prst="rect">
            <a:avLst/>
          </a:prstGeom>
        </p:spPr>
        <p:txBody>
          <a:bodyPr vert="horz" anchor="ctr">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GB" sz="8000" b="1" dirty="0">
                <a:solidFill>
                  <a:schemeClr val="bg2">
                    <a:lumMod val="75000"/>
                  </a:schemeClr>
                </a:solidFill>
                <a:latin typeface="Calibri" panose="020F0502020204030204" pitchFamily="34" charset="0"/>
                <a:ea typeface="Calibri" panose="020F0502020204030204" pitchFamily="34" charset="0"/>
              </a:rPr>
              <a:t>‘Ethos Enhancing Outcomes’ – Bringing the Vision Alive as Governors</a:t>
            </a:r>
            <a:endParaRPr lang="en-GB" sz="8000" dirty="0">
              <a:solidFill>
                <a:schemeClr val="bg2">
                  <a:lumMod val="75000"/>
                </a:schemeClr>
              </a:solidFill>
              <a:latin typeface="Calibri" panose="020F0502020204030204" pitchFamily="34" charset="0"/>
              <a:ea typeface="Calibri" panose="020F0502020204030204" pitchFamily="34" charset="0"/>
            </a:endParaRPr>
          </a:p>
          <a:p>
            <a:pPr marL="0" indent="0" algn="r" defTabSz="609570">
              <a:buNone/>
              <a:defRPr/>
            </a:pPr>
            <a:endParaRPr lang="en-US" sz="5333" b="1" dirty="0">
              <a:solidFill>
                <a:srgbClr val="4A2D72"/>
              </a:solidFill>
              <a:latin typeface="Calibri"/>
              <a:cs typeface="Arial"/>
            </a:endParaRPr>
          </a:p>
          <a:p>
            <a:pPr marL="0" indent="0" algn="r" defTabSz="609570">
              <a:buNone/>
              <a:defRPr/>
            </a:pPr>
            <a:r>
              <a:rPr lang="en-US" sz="5333" b="1" dirty="0">
                <a:solidFill>
                  <a:srgbClr val="4A2D72"/>
                </a:solidFill>
                <a:latin typeface="Calibri"/>
                <a:cs typeface="Arial"/>
              </a:rPr>
              <a:t>Andy Wolfe </a:t>
            </a:r>
          </a:p>
          <a:p>
            <a:pPr marL="0" indent="0" algn="r" defTabSz="609570">
              <a:buNone/>
              <a:defRPr/>
            </a:pPr>
            <a:r>
              <a:rPr lang="en-US" sz="5333" dirty="0">
                <a:solidFill>
                  <a:srgbClr val="4A2D72"/>
                </a:solidFill>
                <a:latin typeface="Calibri"/>
                <a:cs typeface="Arial"/>
              </a:rPr>
              <a:t>Deputy Chief Education Officer </a:t>
            </a:r>
          </a:p>
          <a:p>
            <a:pPr marL="0" indent="0" algn="r" defTabSz="609570">
              <a:buNone/>
              <a:defRPr/>
            </a:pPr>
            <a:r>
              <a:rPr lang="en-US" sz="5333" dirty="0">
                <a:solidFill>
                  <a:srgbClr val="4A2D72"/>
                </a:solidFill>
                <a:latin typeface="Calibri"/>
                <a:cs typeface="Arial"/>
              </a:rPr>
              <a:t>(Leadership Development)</a:t>
            </a:r>
          </a:p>
          <a:p>
            <a:pPr marL="0" indent="0" algn="r" defTabSz="609570">
              <a:buNone/>
              <a:defRPr/>
            </a:pPr>
            <a:r>
              <a:rPr lang="en-US" sz="5333" dirty="0">
                <a:solidFill>
                  <a:srgbClr val="4A2D72"/>
                </a:solidFill>
                <a:latin typeface="Calibri"/>
                <a:cs typeface="Arial"/>
              </a:rPr>
              <a:t>Church of England</a:t>
            </a:r>
          </a:p>
          <a:p>
            <a:pPr marL="0" indent="0" algn="r" defTabSz="609570">
              <a:buNone/>
              <a:defRPr/>
            </a:pPr>
            <a:r>
              <a:rPr lang="en-US" sz="5333" b="1" dirty="0">
                <a:solidFill>
                  <a:srgbClr val="4A2D72"/>
                </a:solidFill>
                <a:latin typeface="Calibri"/>
                <a:cs typeface="Arial"/>
              </a:rPr>
              <a:t>@</a:t>
            </a:r>
            <a:r>
              <a:rPr lang="en-US" sz="5333" b="1" dirty="0" err="1">
                <a:solidFill>
                  <a:srgbClr val="4A2D72"/>
                </a:solidFill>
                <a:latin typeface="Calibri"/>
                <a:cs typeface="Arial"/>
              </a:rPr>
              <a:t>mrawolfe</a:t>
            </a:r>
            <a:endParaRPr lang="en-US" sz="5333" b="1" dirty="0">
              <a:solidFill>
                <a:srgbClr val="4A2D72"/>
              </a:solidFill>
              <a:latin typeface="Calibri"/>
              <a:cs typeface="Arial"/>
            </a:endParaRPr>
          </a:p>
          <a:p>
            <a:pPr marL="0" indent="0" algn="r" defTabSz="609570">
              <a:buNone/>
              <a:defRPr/>
            </a:pPr>
            <a:endParaRPr lang="en-US" sz="4800" dirty="0">
              <a:solidFill>
                <a:srgbClr val="4A2D72"/>
              </a:solidFill>
              <a:latin typeface="Calibri"/>
              <a:cs typeface="Arial"/>
            </a:endParaRPr>
          </a:p>
          <a:p>
            <a:pPr marL="0" indent="0" algn="r" defTabSz="609570">
              <a:buNone/>
              <a:defRPr/>
            </a:pPr>
            <a:r>
              <a:rPr lang="en-US" sz="4800" dirty="0">
                <a:solidFill>
                  <a:srgbClr val="4A2D72"/>
                </a:solidFill>
                <a:latin typeface="Calibri"/>
                <a:cs typeface="Arial"/>
              </a:rPr>
              <a:t>4 July 2019</a:t>
            </a:r>
          </a:p>
          <a:p>
            <a:pPr marL="0" indent="0" algn="ctr" defTabSz="609570">
              <a:buNone/>
              <a:defRPr/>
            </a:pPr>
            <a:endParaRPr lang="en-US" sz="4000" b="1" dirty="0">
              <a:solidFill>
                <a:srgbClr val="4A2D72"/>
              </a:solidFill>
              <a:latin typeface="Calibri"/>
              <a:cs typeface="Arial"/>
            </a:endParaRPr>
          </a:p>
        </p:txBody>
      </p:sp>
      <p:pic>
        <p:nvPicPr>
          <p:cNvPr id="3" name="Picture 2">
            <a:extLst>
              <a:ext uri="{FF2B5EF4-FFF2-40B4-BE49-F238E27FC236}">
                <a16:creationId xmlns:a16="http://schemas.microsoft.com/office/drawing/2014/main" id="{4BB17334-1CD9-4156-A227-BF04F570E7D7}"/>
              </a:ext>
            </a:extLst>
          </p:cNvPr>
          <p:cNvPicPr>
            <a:picLocks noChangeAspect="1"/>
          </p:cNvPicPr>
          <p:nvPr/>
        </p:nvPicPr>
        <p:blipFill>
          <a:blip r:embed="rId2"/>
          <a:stretch>
            <a:fillRect/>
          </a:stretch>
        </p:blipFill>
        <p:spPr>
          <a:xfrm>
            <a:off x="731876" y="2601432"/>
            <a:ext cx="2931041" cy="2931041"/>
          </a:xfrm>
          <a:prstGeom prst="rect">
            <a:avLst/>
          </a:prstGeom>
        </p:spPr>
      </p:pic>
    </p:spTree>
    <p:extLst>
      <p:ext uri="{BB962C8B-B14F-4D97-AF65-F5344CB8AC3E}">
        <p14:creationId xmlns:p14="http://schemas.microsoft.com/office/powerpoint/2010/main" val="31047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032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A049205-550C-4707-A054-91E346D63ECA}"/>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7" name="Rectangle 6">
            <a:extLst>
              <a:ext uri="{FF2B5EF4-FFF2-40B4-BE49-F238E27FC236}">
                <a16:creationId xmlns:a16="http://schemas.microsoft.com/office/drawing/2014/main" id="{CD76E329-62B5-42BC-A3F2-BDE2D782951A}"/>
              </a:ext>
            </a:extLst>
          </p:cNvPr>
          <p:cNvSpPr/>
          <p:nvPr/>
        </p:nvSpPr>
        <p:spPr>
          <a:xfrm>
            <a:off x="4805031" y="77790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Teams</a:t>
            </a:r>
            <a:endParaRPr lang="en-GB" sz="3733" dirty="0">
              <a:solidFill>
                <a:schemeClr val="bg1"/>
              </a:solidFill>
            </a:endParaRPr>
          </a:p>
        </p:txBody>
      </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sz="2400"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3" name="Rectangle 12">
            <a:extLst>
              <a:ext uri="{FF2B5EF4-FFF2-40B4-BE49-F238E27FC236}">
                <a16:creationId xmlns:a16="http://schemas.microsoft.com/office/drawing/2014/main" id="{EA9E4CE7-FB51-44B5-91BB-E992D42615D5}"/>
              </a:ext>
            </a:extLst>
          </p:cNvPr>
          <p:cNvSpPr/>
          <p:nvPr/>
        </p:nvSpPr>
        <p:spPr>
          <a:xfrm>
            <a:off x="4836928" y="234097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Adults</a:t>
            </a:r>
            <a:endParaRPr lang="en-GB" sz="3733" dirty="0">
              <a:solidFill>
                <a:schemeClr val="bg1"/>
              </a:solidFill>
            </a:endParaRPr>
          </a:p>
        </p:txBody>
      </p:sp>
      <p:sp>
        <p:nvSpPr>
          <p:cNvPr id="15" name="Rectangle 14">
            <a:extLst>
              <a:ext uri="{FF2B5EF4-FFF2-40B4-BE49-F238E27FC236}">
                <a16:creationId xmlns:a16="http://schemas.microsoft.com/office/drawing/2014/main" id="{95B9F8C6-0F22-4FCD-9282-3AB55D296DCF}"/>
              </a:ext>
            </a:extLst>
          </p:cNvPr>
          <p:cNvSpPr/>
          <p:nvPr/>
        </p:nvSpPr>
        <p:spPr>
          <a:xfrm>
            <a:off x="4836928" y="3843815"/>
            <a:ext cx="2693581" cy="1241237"/>
          </a:xfrm>
          <a:prstGeom prst="rect">
            <a:avLst/>
          </a:prstGeom>
          <a:solidFill>
            <a:schemeClr val="tx2"/>
          </a:solidFill>
        </p:spPr>
        <p:txBody>
          <a:bodyPr wrap="square">
            <a:spAutoFit/>
          </a:bodyPr>
          <a:lstStyle/>
          <a:p>
            <a:pPr algn="ctr"/>
            <a:r>
              <a:rPr lang="en-GB" sz="3733" b="1" dirty="0">
                <a:solidFill>
                  <a:schemeClr val="bg1"/>
                </a:solidFill>
              </a:rPr>
              <a:t>Flourishing Children</a:t>
            </a:r>
            <a:endParaRPr lang="en-GB" sz="3733" dirty="0">
              <a:solidFill>
                <a:schemeClr val="bg1"/>
              </a:solidFill>
            </a:endParaRPr>
          </a:p>
        </p:txBody>
      </p:sp>
    </p:spTree>
    <p:extLst>
      <p:ext uri="{BB962C8B-B14F-4D97-AF65-F5344CB8AC3E}">
        <p14:creationId xmlns:p14="http://schemas.microsoft.com/office/powerpoint/2010/main" val="22994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731598-0984-4412-963D-2881F8706348}"/>
              </a:ext>
            </a:extLst>
          </p:cNvPr>
          <p:cNvSpPr/>
          <p:nvPr/>
        </p:nvSpPr>
        <p:spPr>
          <a:xfrm>
            <a:off x="1680059" y="1411577"/>
            <a:ext cx="3541299" cy="2718949"/>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4267" b="1" dirty="0"/>
              <a:t>What could this look like for Teaching and Learning?</a:t>
            </a:r>
          </a:p>
        </p:txBody>
      </p:sp>
      <p:pic>
        <p:nvPicPr>
          <p:cNvPr id="1026" name="Picture 2" descr="Image result for learning rainforest">
            <a:extLst>
              <a:ext uri="{FF2B5EF4-FFF2-40B4-BE49-F238E27FC236}">
                <a16:creationId xmlns:a16="http://schemas.microsoft.com/office/drawing/2014/main" id="{48ACDA7E-BA2D-484B-BF16-71B703F8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2093">
            <a:off x="7219010" y="582410"/>
            <a:ext cx="3116757" cy="4407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535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C13276-B32F-44DF-BB0C-2E16EB295727}"/>
              </a:ext>
            </a:extLst>
          </p:cNvPr>
          <p:cNvGraphicFramePr>
            <a:graphicFrameLocks noGrp="1"/>
          </p:cNvGraphicFramePr>
          <p:nvPr/>
        </p:nvGraphicFramePr>
        <p:xfrm>
          <a:off x="503581" y="163076"/>
          <a:ext cx="11449880" cy="5371253"/>
        </p:xfrm>
        <a:graphic>
          <a:graphicData uri="http://schemas.openxmlformats.org/drawingml/2006/table">
            <a:tbl>
              <a:tblPr firstRow="1" bandRow="1">
                <a:tableStyleId>{93296810-A885-4BE3-A3E7-6D5BEEA58F35}</a:tableStyleId>
              </a:tblPr>
              <a:tblGrid>
                <a:gridCol w="5724940">
                  <a:extLst>
                    <a:ext uri="{9D8B030D-6E8A-4147-A177-3AD203B41FA5}">
                      <a16:colId xmlns:a16="http://schemas.microsoft.com/office/drawing/2014/main" val="2589394018"/>
                    </a:ext>
                  </a:extLst>
                </a:gridCol>
                <a:gridCol w="5724940">
                  <a:extLst>
                    <a:ext uri="{9D8B030D-6E8A-4147-A177-3AD203B41FA5}">
                      <a16:colId xmlns:a16="http://schemas.microsoft.com/office/drawing/2014/main" val="494215844"/>
                    </a:ext>
                  </a:extLst>
                </a:gridCol>
              </a:tblGrid>
              <a:tr h="609600">
                <a:tc>
                  <a:txBody>
                    <a:bodyPr/>
                    <a:lstStyle/>
                    <a:p>
                      <a:r>
                        <a:rPr lang="en-GB" sz="3200" dirty="0"/>
                        <a:t>Learning Plantation</a:t>
                      </a:r>
                    </a:p>
                  </a:txBody>
                  <a:tcPr marL="121920" marR="121920" marT="60960" marB="60960"/>
                </a:tc>
                <a:tc>
                  <a:txBody>
                    <a:bodyPr/>
                    <a:lstStyle/>
                    <a:p>
                      <a:r>
                        <a:rPr lang="en-GB" sz="3200" dirty="0"/>
                        <a:t>Learning Rainforest</a:t>
                      </a:r>
                    </a:p>
                  </a:txBody>
                  <a:tcPr marL="121920" marR="121920" marT="60960" marB="60960"/>
                </a:tc>
                <a:extLst>
                  <a:ext uri="{0D108BD9-81ED-4DB2-BD59-A6C34878D82A}">
                    <a16:rowId xmlns:a16="http://schemas.microsoft.com/office/drawing/2014/main" val="369110526"/>
                  </a:ext>
                </a:extLst>
              </a:tr>
              <a:tr h="853440">
                <a:tc>
                  <a:txBody>
                    <a:bodyPr/>
                    <a:lstStyle/>
                    <a:p>
                      <a:r>
                        <a:rPr lang="en-GB" sz="2400" dirty="0"/>
                        <a:t>‘A right way to do things’ – set routines – e.g. L.O. on the board every lesson</a:t>
                      </a:r>
                    </a:p>
                  </a:txBody>
                  <a:tcPr marL="121920" marR="121920" marT="60960" marB="60960"/>
                </a:tc>
                <a:tc>
                  <a:txBody>
                    <a:bodyPr/>
                    <a:lstStyle/>
                    <a:p>
                      <a:r>
                        <a:rPr lang="en-GB" sz="2400" dirty="0"/>
                        <a:t>Nourishing individual talents  - high trust/high challenge</a:t>
                      </a:r>
                    </a:p>
                  </a:txBody>
                  <a:tcPr marL="121920" marR="121920" marT="60960" marB="60960"/>
                </a:tc>
                <a:extLst>
                  <a:ext uri="{0D108BD9-81ED-4DB2-BD59-A6C34878D82A}">
                    <a16:rowId xmlns:a16="http://schemas.microsoft.com/office/drawing/2014/main" val="1081847209"/>
                  </a:ext>
                </a:extLst>
              </a:tr>
              <a:tr h="853440">
                <a:tc>
                  <a:txBody>
                    <a:bodyPr/>
                    <a:lstStyle/>
                    <a:p>
                      <a:r>
                        <a:rPr lang="en-GB" sz="2400" dirty="0"/>
                        <a:t>Leaders driven by compliance to external voices</a:t>
                      </a:r>
                    </a:p>
                  </a:txBody>
                  <a:tcPr marL="121920" marR="121920" marT="60960" marB="60960"/>
                </a:tc>
                <a:tc>
                  <a:txBody>
                    <a:bodyPr/>
                    <a:lstStyle/>
                    <a:p>
                      <a:r>
                        <a:rPr lang="en-GB" sz="2400" dirty="0"/>
                        <a:t>Great variety in pedagogy and OK to try new things all the time</a:t>
                      </a:r>
                    </a:p>
                  </a:txBody>
                  <a:tcPr marL="121920" marR="121920" marT="60960" marB="60960"/>
                </a:tc>
                <a:extLst>
                  <a:ext uri="{0D108BD9-81ED-4DB2-BD59-A6C34878D82A}">
                    <a16:rowId xmlns:a16="http://schemas.microsoft.com/office/drawing/2014/main" val="426128574"/>
                  </a:ext>
                </a:extLst>
              </a:tr>
              <a:tr h="853440">
                <a:tc>
                  <a:txBody>
                    <a:bodyPr/>
                    <a:lstStyle/>
                    <a:p>
                      <a:r>
                        <a:rPr lang="en-GB" sz="2400" dirty="0"/>
                        <a:t>T+L focused on what can be examined</a:t>
                      </a:r>
                    </a:p>
                  </a:txBody>
                  <a:tcPr marL="121920" marR="121920" marT="60960" marB="60960"/>
                </a:tc>
                <a:tc>
                  <a:txBody>
                    <a:bodyPr/>
                    <a:lstStyle/>
                    <a:p>
                      <a:r>
                        <a:rPr lang="en-GB" sz="2400" dirty="0"/>
                        <a:t>If creative approaches deliver, there is high level of autonomy</a:t>
                      </a:r>
                    </a:p>
                  </a:txBody>
                  <a:tcPr marL="121920" marR="121920" marT="60960" marB="60960"/>
                </a:tc>
                <a:extLst>
                  <a:ext uri="{0D108BD9-81ED-4DB2-BD59-A6C34878D82A}">
                    <a16:rowId xmlns:a16="http://schemas.microsoft.com/office/drawing/2014/main" val="1191630874"/>
                  </a:ext>
                </a:extLst>
              </a:tr>
              <a:tr h="494453">
                <a:tc>
                  <a:txBody>
                    <a:bodyPr/>
                    <a:lstStyle/>
                    <a:p>
                      <a:r>
                        <a:rPr lang="en-GB" sz="2400" dirty="0"/>
                        <a:t>Data has very high status</a:t>
                      </a:r>
                    </a:p>
                  </a:txBody>
                  <a:tcPr marL="121920" marR="121920" marT="60960" marB="60960"/>
                </a:tc>
                <a:tc>
                  <a:txBody>
                    <a:bodyPr/>
                    <a:lstStyle/>
                    <a:p>
                      <a:r>
                        <a:rPr lang="en-GB" sz="2400" dirty="0"/>
                        <a:t>Data is part of the picture of learning</a:t>
                      </a:r>
                    </a:p>
                  </a:txBody>
                  <a:tcPr marL="121920" marR="121920" marT="60960" marB="60960"/>
                </a:tc>
                <a:extLst>
                  <a:ext uri="{0D108BD9-81ED-4DB2-BD59-A6C34878D82A}">
                    <a16:rowId xmlns:a16="http://schemas.microsoft.com/office/drawing/2014/main" val="1830548507"/>
                  </a:ext>
                </a:extLst>
              </a:tr>
              <a:tr h="853440">
                <a:tc>
                  <a:txBody>
                    <a:bodyPr/>
                    <a:lstStyle/>
                    <a:p>
                      <a:r>
                        <a:rPr lang="en-GB" sz="2400" dirty="0"/>
                        <a:t>Interventions heavily focused  on short-term gains</a:t>
                      </a:r>
                    </a:p>
                  </a:txBody>
                  <a:tcPr marL="121920" marR="121920" marT="60960" marB="60960"/>
                </a:tc>
                <a:tc>
                  <a:txBody>
                    <a:bodyPr/>
                    <a:lstStyle/>
                    <a:p>
                      <a:r>
                        <a:rPr lang="en-GB" sz="2400" dirty="0"/>
                        <a:t>T+L structures are dynamic/organic, aligning T+L to stated school values</a:t>
                      </a:r>
                    </a:p>
                  </a:txBody>
                  <a:tcPr marL="121920" marR="121920" marT="60960" marB="60960"/>
                </a:tc>
                <a:extLst>
                  <a:ext uri="{0D108BD9-81ED-4DB2-BD59-A6C34878D82A}">
                    <a16:rowId xmlns:a16="http://schemas.microsoft.com/office/drawing/2014/main" val="463153819"/>
                  </a:ext>
                </a:extLst>
              </a:tr>
              <a:tr h="853440">
                <a:tc>
                  <a:txBody>
                    <a:bodyPr/>
                    <a:lstStyle/>
                    <a:p>
                      <a:r>
                        <a:rPr lang="en-GB" sz="2400" dirty="0"/>
                        <a:t>Creativity becomes rules – e.g. standardised homework format etc.</a:t>
                      </a:r>
                    </a:p>
                  </a:txBody>
                  <a:tcPr marL="121920" marR="121920" marT="60960" marB="60960"/>
                </a:tc>
                <a:tc>
                  <a:txBody>
                    <a:bodyPr/>
                    <a:lstStyle/>
                    <a:p>
                      <a:r>
                        <a:rPr lang="en-GB" sz="2400" dirty="0"/>
                        <a:t>Highly personalised CPD</a:t>
                      </a:r>
                    </a:p>
                  </a:txBody>
                  <a:tcPr marL="121920" marR="121920" marT="60960" marB="60960"/>
                </a:tc>
                <a:extLst>
                  <a:ext uri="{0D108BD9-81ED-4DB2-BD59-A6C34878D82A}">
                    <a16:rowId xmlns:a16="http://schemas.microsoft.com/office/drawing/2014/main" val="3387007941"/>
                  </a:ext>
                </a:extLst>
              </a:tr>
            </a:tbl>
          </a:graphicData>
        </a:graphic>
      </p:graphicFrame>
    </p:spTree>
    <p:extLst>
      <p:ext uri="{BB962C8B-B14F-4D97-AF65-F5344CB8AC3E}">
        <p14:creationId xmlns:p14="http://schemas.microsoft.com/office/powerpoint/2010/main" val="379219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1F8BA19-D8FF-4953-B885-A66D379EFE9C}"/>
              </a:ext>
            </a:extLst>
          </p:cNvPr>
          <p:cNvGrpSpPr/>
          <p:nvPr/>
        </p:nvGrpSpPr>
        <p:grpSpPr>
          <a:xfrm>
            <a:off x="7989483" y="416160"/>
            <a:ext cx="4078471" cy="1995636"/>
            <a:chOff x="5758195" y="371382"/>
            <a:chExt cx="3058853" cy="1496727"/>
          </a:xfrm>
          <a:solidFill>
            <a:schemeClr val="bg2">
              <a:lumMod val="75000"/>
            </a:schemeClr>
          </a:solidFill>
        </p:grpSpPr>
        <p:sp>
          <p:nvSpPr>
            <p:cNvPr id="6" name="Rectangle 5">
              <a:extLst>
                <a:ext uri="{FF2B5EF4-FFF2-40B4-BE49-F238E27FC236}">
                  <a16:creationId xmlns:a16="http://schemas.microsoft.com/office/drawing/2014/main" id="{805353FE-12E4-42B0-8CBF-0A342021C829}"/>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400" dirty="0">
                  <a:solidFill>
                    <a:schemeClr val="bg1"/>
                  </a:solidFill>
                </a:rPr>
                <a:t>We flourish at different times and different speeds</a:t>
              </a:r>
            </a:p>
          </p:txBody>
        </p:sp>
        <p:cxnSp>
          <p:nvCxnSpPr>
            <p:cNvPr id="9" name="Straight Arrow Connector 8">
              <a:extLst>
                <a:ext uri="{FF2B5EF4-FFF2-40B4-BE49-F238E27FC236}">
                  <a16:creationId xmlns:a16="http://schemas.microsoft.com/office/drawing/2014/main" id="{6C11A58D-1F95-4873-92BF-69CCFB43D8C1}"/>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sz="2400"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A9742492-45BF-4FD3-9E2C-33659C0DA891}"/>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9" name="Rectangle 18">
            <a:extLst>
              <a:ext uri="{FF2B5EF4-FFF2-40B4-BE49-F238E27FC236}">
                <a16:creationId xmlns:a16="http://schemas.microsoft.com/office/drawing/2014/main" id="{59AB938A-5AC7-4C91-9E12-9F0E26CBE917}"/>
              </a:ext>
            </a:extLst>
          </p:cNvPr>
          <p:cNvSpPr/>
          <p:nvPr/>
        </p:nvSpPr>
        <p:spPr>
          <a:xfrm>
            <a:off x="4805031" y="77790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Teams</a:t>
            </a:r>
            <a:endParaRPr lang="en-GB" sz="3733" dirty="0">
              <a:solidFill>
                <a:schemeClr val="bg1"/>
              </a:solidFill>
            </a:endParaRPr>
          </a:p>
        </p:txBody>
      </p:sp>
      <p:sp>
        <p:nvSpPr>
          <p:cNvPr id="20" name="Rectangle 19">
            <a:extLst>
              <a:ext uri="{FF2B5EF4-FFF2-40B4-BE49-F238E27FC236}">
                <a16:creationId xmlns:a16="http://schemas.microsoft.com/office/drawing/2014/main" id="{E30A6581-4AA5-4322-B5C8-978A0D749DD1}"/>
              </a:ext>
            </a:extLst>
          </p:cNvPr>
          <p:cNvSpPr/>
          <p:nvPr/>
        </p:nvSpPr>
        <p:spPr>
          <a:xfrm>
            <a:off x="4836928" y="234097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Adults</a:t>
            </a:r>
            <a:endParaRPr lang="en-GB" sz="3733" dirty="0">
              <a:solidFill>
                <a:schemeClr val="bg1"/>
              </a:solidFill>
            </a:endParaRPr>
          </a:p>
        </p:txBody>
      </p:sp>
      <p:sp>
        <p:nvSpPr>
          <p:cNvPr id="21" name="Rectangle 20">
            <a:extLst>
              <a:ext uri="{FF2B5EF4-FFF2-40B4-BE49-F238E27FC236}">
                <a16:creationId xmlns:a16="http://schemas.microsoft.com/office/drawing/2014/main" id="{C4E49362-3417-4791-8AF6-FDA2B0AAA4A0}"/>
              </a:ext>
            </a:extLst>
          </p:cNvPr>
          <p:cNvSpPr/>
          <p:nvPr/>
        </p:nvSpPr>
        <p:spPr>
          <a:xfrm>
            <a:off x="4836928" y="3843815"/>
            <a:ext cx="2693581" cy="1241237"/>
          </a:xfrm>
          <a:prstGeom prst="rect">
            <a:avLst/>
          </a:prstGeom>
          <a:solidFill>
            <a:schemeClr val="tx2"/>
          </a:solidFill>
        </p:spPr>
        <p:txBody>
          <a:bodyPr wrap="square">
            <a:spAutoFit/>
          </a:bodyPr>
          <a:lstStyle/>
          <a:p>
            <a:pPr algn="ctr"/>
            <a:r>
              <a:rPr lang="en-GB" sz="3733" b="1" dirty="0">
                <a:solidFill>
                  <a:schemeClr val="bg1"/>
                </a:solidFill>
              </a:rPr>
              <a:t>Flourishing Children</a:t>
            </a:r>
            <a:endParaRPr lang="en-GB" sz="3733" dirty="0">
              <a:solidFill>
                <a:schemeClr val="bg1"/>
              </a:solidFill>
            </a:endParaRPr>
          </a:p>
        </p:txBody>
      </p:sp>
    </p:spTree>
    <p:extLst>
      <p:ext uri="{BB962C8B-B14F-4D97-AF65-F5344CB8AC3E}">
        <p14:creationId xmlns:p14="http://schemas.microsoft.com/office/powerpoint/2010/main" val="179968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32E83E-F601-4525-A8CC-4DBFF1E0F5D3}"/>
              </a:ext>
            </a:extLst>
          </p:cNvPr>
          <p:cNvPicPr>
            <a:picLocks noChangeAspect="1"/>
          </p:cNvPicPr>
          <p:nvPr/>
        </p:nvPicPr>
        <p:blipFill>
          <a:blip r:embed="rId2"/>
          <a:stretch>
            <a:fillRect/>
          </a:stretch>
        </p:blipFill>
        <p:spPr>
          <a:xfrm>
            <a:off x="567071" y="282919"/>
            <a:ext cx="4413548" cy="410123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C2EB817-FD60-4901-8095-7799D0BBC480}"/>
              </a:ext>
            </a:extLst>
          </p:cNvPr>
          <p:cNvSpPr txBox="1"/>
          <p:nvPr/>
        </p:nvSpPr>
        <p:spPr>
          <a:xfrm>
            <a:off x="6180897" y="666308"/>
            <a:ext cx="5123069" cy="502766"/>
          </a:xfrm>
          <a:prstGeom prst="rect">
            <a:avLst/>
          </a:prstGeom>
          <a:noFill/>
        </p:spPr>
        <p:txBody>
          <a:bodyPr wrap="none" rtlCol="0">
            <a:spAutoFit/>
          </a:bodyPr>
          <a:lstStyle/>
          <a:p>
            <a:r>
              <a:rPr lang="en-GB" sz="2667" b="1" dirty="0"/>
              <a:t>A garden that’s bursting into life…?</a:t>
            </a:r>
          </a:p>
        </p:txBody>
      </p:sp>
      <p:pic>
        <p:nvPicPr>
          <p:cNvPr id="15" name="Picture 14" descr="A close up of a flower garden&#10;&#10;Description generated with very high confidence">
            <a:extLst>
              <a:ext uri="{FF2B5EF4-FFF2-40B4-BE49-F238E27FC236}">
                <a16:creationId xmlns:a16="http://schemas.microsoft.com/office/drawing/2014/main" id="{07356F22-5C8C-416A-9CC9-EEDF583BC45C}"/>
              </a:ext>
            </a:extLst>
          </p:cNvPr>
          <p:cNvPicPr>
            <a:picLocks noChangeAspect="1"/>
          </p:cNvPicPr>
          <p:nvPr/>
        </p:nvPicPr>
        <p:blipFill>
          <a:blip r:embed="rId3"/>
          <a:stretch>
            <a:fillRect/>
          </a:stretch>
        </p:blipFill>
        <p:spPr>
          <a:xfrm>
            <a:off x="5490981" y="1495645"/>
            <a:ext cx="5992183" cy="3916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14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DB17E03-66E4-44E2-8788-4447221D5459}"/>
              </a:ext>
            </a:extLst>
          </p:cNvPr>
          <p:cNvGrpSpPr/>
          <p:nvPr/>
        </p:nvGrpSpPr>
        <p:grpSpPr>
          <a:xfrm>
            <a:off x="7989483" y="3110575"/>
            <a:ext cx="3755952" cy="1983609"/>
            <a:chOff x="5758195" y="2269789"/>
            <a:chExt cx="2816964" cy="1487707"/>
          </a:xfrm>
          <a:solidFill>
            <a:schemeClr val="bg2">
              <a:lumMod val="75000"/>
            </a:schemeClr>
          </a:solidFill>
        </p:grpSpPr>
        <p:sp>
          <p:nvSpPr>
            <p:cNvPr id="5" name="Rectangle 4">
              <a:extLst>
                <a:ext uri="{FF2B5EF4-FFF2-40B4-BE49-F238E27FC236}">
                  <a16:creationId xmlns:a16="http://schemas.microsoft.com/office/drawing/2014/main" id="{2E71078B-4216-4CB4-8A87-10893C0625BD}"/>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400" dirty="0">
                  <a:solidFill>
                    <a:schemeClr val="bg1"/>
                  </a:solidFill>
                </a:rPr>
                <a:t>We flourish when we stop doing things</a:t>
              </a:r>
            </a:p>
          </p:txBody>
        </p:sp>
        <p:cxnSp>
          <p:nvCxnSpPr>
            <p:cNvPr id="10" name="Straight Arrow Connector 9">
              <a:extLst>
                <a:ext uri="{FF2B5EF4-FFF2-40B4-BE49-F238E27FC236}">
                  <a16:creationId xmlns:a16="http://schemas.microsoft.com/office/drawing/2014/main" id="{C7DFAEE4-75E0-4E44-A938-B95A7369E0C5}"/>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sz="2400"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8F3FE224-EB4B-4111-A2E1-0C4B59EC56D0}"/>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9" name="Rectangle 18">
            <a:extLst>
              <a:ext uri="{FF2B5EF4-FFF2-40B4-BE49-F238E27FC236}">
                <a16:creationId xmlns:a16="http://schemas.microsoft.com/office/drawing/2014/main" id="{2AF7852B-114B-4A5C-9483-67E9C1F52736}"/>
              </a:ext>
            </a:extLst>
          </p:cNvPr>
          <p:cNvSpPr/>
          <p:nvPr/>
        </p:nvSpPr>
        <p:spPr>
          <a:xfrm>
            <a:off x="4805031" y="77790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Teams</a:t>
            </a:r>
            <a:endParaRPr lang="en-GB" sz="3733" dirty="0">
              <a:solidFill>
                <a:schemeClr val="bg1"/>
              </a:solidFill>
            </a:endParaRPr>
          </a:p>
        </p:txBody>
      </p:sp>
      <p:sp>
        <p:nvSpPr>
          <p:cNvPr id="20" name="Rectangle 19">
            <a:extLst>
              <a:ext uri="{FF2B5EF4-FFF2-40B4-BE49-F238E27FC236}">
                <a16:creationId xmlns:a16="http://schemas.microsoft.com/office/drawing/2014/main" id="{36B1CC11-8423-4FC0-A169-9EE0201B797C}"/>
              </a:ext>
            </a:extLst>
          </p:cNvPr>
          <p:cNvSpPr/>
          <p:nvPr/>
        </p:nvSpPr>
        <p:spPr>
          <a:xfrm>
            <a:off x="4836928" y="234097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Adults</a:t>
            </a:r>
            <a:endParaRPr lang="en-GB" sz="3733" dirty="0">
              <a:solidFill>
                <a:schemeClr val="bg1"/>
              </a:solidFill>
            </a:endParaRPr>
          </a:p>
        </p:txBody>
      </p:sp>
      <p:sp>
        <p:nvSpPr>
          <p:cNvPr id="21" name="Rectangle 20">
            <a:extLst>
              <a:ext uri="{FF2B5EF4-FFF2-40B4-BE49-F238E27FC236}">
                <a16:creationId xmlns:a16="http://schemas.microsoft.com/office/drawing/2014/main" id="{E6868C78-3D01-4390-898C-464946ECB4B4}"/>
              </a:ext>
            </a:extLst>
          </p:cNvPr>
          <p:cNvSpPr/>
          <p:nvPr/>
        </p:nvSpPr>
        <p:spPr>
          <a:xfrm>
            <a:off x="4836928" y="3843815"/>
            <a:ext cx="2693581" cy="1241237"/>
          </a:xfrm>
          <a:prstGeom prst="rect">
            <a:avLst/>
          </a:prstGeom>
          <a:solidFill>
            <a:schemeClr val="tx2"/>
          </a:solidFill>
        </p:spPr>
        <p:txBody>
          <a:bodyPr wrap="square">
            <a:spAutoFit/>
          </a:bodyPr>
          <a:lstStyle/>
          <a:p>
            <a:pPr algn="ctr"/>
            <a:r>
              <a:rPr lang="en-GB" sz="3733" b="1" dirty="0">
                <a:solidFill>
                  <a:schemeClr val="bg1"/>
                </a:solidFill>
              </a:rPr>
              <a:t>Flourishing Children</a:t>
            </a:r>
            <a:endParaRPr lang="en-GB" sz="3733" dirty="0">
              <a:solidFill>
                <a:schemeClr val="bg1"/>
              </a:solidFill>
            </a:endParaRPr>
          </a:p>
        </p:txBody>
      </p:sp>
      <p:grpSp>
        <p:nvGrpSpPr>
          <p:cNvPr id="26" name="Group 25">
            <a:extLst>
              <a:ext uri="{FF2B5EF4-FFF2-40B4-BE49-F238E27FC236}">
                <a16:creationId xmlns:a16="http://schemas.microsoft.com/office/drawing/2014/main" id="{147569D6-60F7-4565-A5B7-8A97B9B7974C}"/>
              </a:ext>
            </a:extLst>
          </p:cNvPr>
          <p:cNvGrpSpPr/>
          <p:nvPr/>
        </p:nvGrpSpPr>
        <p:grpSpPr>
          <a:xfrm>
            <a:off x="7989483" y="416160"/>
            <a:ext cx="4078471" cy="1995636"/>
            <a:chOff x="5758195" y="371382"/>
            <a:chExt cx="3058853" cy="1496727"/>
          </a:xfrm>
          <a:solidFill>
            <a:schemeClr val="bg2">
              <a:lumMod val="75000"/>
            </a:schemeClr>
          </a:solidFill>
        </p:grpSpPr>
        <p:sp>
          <p:nvSpPr>
            <p:cNvPr id="27" name="Rectangle 26">
              <a:extLst>
                <a:ext uri="{FF2B5EF4-FFF2-40B4-BE49-F238E27FC236}">
                  <a16:creationId xmlns:a16="http://schemas.microsoft.com/office/drawing/2014/main" id="{A4005F79-7116-4864-B5FB-10D3E7C63C4F}"/>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400" dirty="0">
                  <a:solidFill>
                    <a:schemeClr val="bg1"/>
                  </a:solidFill>
                </a:rPr>
                <a:t>We flourish at different times and different speeds</a:t>
              </a:r>
            </a:p>
          </p:txBody>
        </p:sp>
        <p:cxnSp>
          <p:nvCxnSpPr>
            <p:cNvPr id="28" name="Straight Arrow Connector 27">
              <a:extLst>
                <a:ext uri="{FF2B5EF4-FFF2-40B4-BE49-F238E27FC236}">
                  <a16:creationId xmlns:a16="http://schemas.microsoft.com/office/drawing/2014/main" id="{4F820A5F-E00E-40CA-BD63-C8EDD8686252}"/>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273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small tree&#10;&#10;Description generated with very high confidence">
            <a:extLst>
              <a:ext uri="{FF2B5EF4-FFF2-40B4-BE49-F238E27FC236}">
                <a16:creationId xmlns:a16="http://schemas.microsoft.com/office/drawing/2014/main" id="{0B070582-8C5A-4A59-877A-56CCD315436A}"/>
              </a:ext>
            </a:extLst>
          </p:cNvPr>
          <p:cNvPicPr>
            <a:picLocks noChangeAspect="1"/>
          </p:cNvPicPr>
          <p:nvPr/>
        </p:nvPicPr>
        <p:blipFill>
          <a:blip r:embed="rId2"/>
          <a:stretch>
            <a:fillRect/>
          </a:stretch>
        </p:blipFill>
        <p:spPr>
          <a:xfrm>
            <a:off x="3386132" y="226829"/>
            <a:ext cx="7593165" cy="506464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45CFDEB-F3F1-4060-9836-DCF00F735B9D}"/>
              </a:ext>
            </a:extLst>
          </p:cNvPr>
          <p:cNvSpPr txBox="1"/>
          <p:nvPr/>
        </p:nvSpPr>
        <p:spPr>
          <a:xfrm>
            <a:off x="586225" y="2119425"/>
            <a:ext cx="2346251" cy="1569660"/>
          </a:xfrm>
          <a:prstGeom prst="rect">
            <a:avLst/>
          </a:prstGeom>
          <a:noFill/>
        </p:spPr>
        <p:txBody>
          <a:bodyPr wrap="square" rtlCol="0">
            <a:spAutoFit/>
          </a:bodyPr>
          <a:lstStyle/>
          <a:p>
            <a:r>
              <a:rPr lang="en-GB" sz="3200" b="1" dirty="0"/>
              <a:t>What should we stop doing?</a:t>
            </a:r>
          </a:p>
        </p:txBody>
      </p:sp>
    </p:spTree>
    <p:extLst>
      <p:ext uri="{BB962C8B-B14F-4D97-AF65-F5344CB8AC3E}">
        <p14:creationId xmlns:p14="http://schemas.microsoft.com/office/powerpoint/2010/main" val="162696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400" dirty="0">
                  <a:solidFill>
                    <a:schemeClr val="bg1"/>
                  </a:solidFill>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sz="2400"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400" dirty="0">
                  <a:solidFill>
                    <a:schemeClr val="bg1"/>
                  </a:solidFill>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Teams</a:t>
            </a:r>
            <a:endParaRPr lang="en-GB" sz="3733" dirty="0">
              <a:solidFill>
                <a:schemeClr val="bg1"/>
              </a:solidFill>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Adults</a:t>
            </a:r>
            <a:endParaRPr lang="en-GB" sz="3733" dirty="0">
              <a:solidFill>
                <a:schemeClr val="bg1"/>
              </a:solidFill>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a:r>
              <a:rPr lang="en-GB" sz="3733" b="1" dirty="0">
                <a:solidFill>
                  <a:schemeClr val="bg1"/>
                </a:solidFill>
              </a:rPr>
              <a:t>Flourishing Children</a:t>
            </a:r>
            <a:endParaRPr lang="en-GB" sz="3733" dirty="0">
              <a:solidFill>
                <a:schemeClr val="bg1"/>
              </a:solidFill>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400" dirty="0">
                  <a:solidFill>
                    <a:schemeClr val="bg1"/>
                  </a:solidFill>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45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32A3D-35EA-4D3C-A2C9-5F255977723D}"/>
              </a:ext>
            </a:extLst>
          </p:cNvPr>
          <p:cNvSpPr/>
          <p:nvPr/>
        </p:nvSpPr>
        <p:spPr>
          <a:xfrm>
            <a:off x="857692" y="1054792"/>
            <a:ext cx="10235611" cy="3539046"/>
          </a:xfrm>
          <a:prstGeom prst="rect">
            <a:avLst/>
          </a:prstGeom>
        </p:spPr>
        <p:txBody>
          <a:bodyPr wrap="square">
            <a:spAutoFit/>
          </a:bodyPr>
          <a:lstStyle/>
          <a:p>
            <a:pPr algn="r"/>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“But since you excel in everything – in faith, in speech, in knowledge, in complete earnestness and in the love we have kindled in you – </a:t>
            </a:r>
            <a:r>
              <a:rPr lang="en-GB" sz="3733" b="1" dirty="0">
                <a:solidFill>
                  <a:srgbClr val="272727"/>
                </a:solidFill>
                <a:latin typeface="Arial" panose="020B0604020202020204" pitchFamily="34" charset="0"/>
                <a:ea typeface="Calibri" panose="020F0502020204030204" pitchFamily="34" charset="0"/>
                <a:cs typeface="Times New Roman" panose="02020603050405020304" pitchFamily="18" charset="0"/>
              </a:rPr>
              <a:t>see that you also excel in this grace of giving</a:t>
            </a:r>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 </a:t>
            </a:r>
          </a:p>
          <a:p>
            <a:pPr algn="r"/>
            <a:endParaRPr lang="en-GB" sz="3733" b="1" dirty="0">
              <a:solidFill>
                <a:srgbClr val="272727"/>
              </a:solidFill>
              <a:latin typeface="Arial" panose="020B0604020202020204" pitchFamily="34" charset="0"/>
              <a:ea typeface="Calibri" panose="020F0502020204030204" pitchFamily="34" charset="0"/>
              <a:cs typeface="Times New Roman" panose="02020603050405020304" pitchFamily="18" charset="0"/>
            </a:endParaRPr>
          </a:p>
          <a:p>
            <a:pPr algn="r"/>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(2 Corinthians 8.7)</a:t>
            </a:r>
            <a:endParaRPr lang="en-GB" sz="3733" dirty="0"/>
          </a:p>
        </p:txBody>
      </p:sp>
    </p:spTree>
    <p:extLst>
      <p:ext uri="{BB962C8B-B14F-4D97-AF65-F5344CB8AC3E}">
        <p14:creationId xmlns:p14="http://schemas.microsoft.com/office/powerpoint/2010/main" val="221270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31518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82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400" dirty="0">
                  <a:solidFill>
                    <a:schemeClr val="bg1"/>
                  </a:solidFill>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sz="2400"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400" dirty="0">
                  <a:solidFill>
                    <a:schemeClr val="bg1"/>
                  </a:solidFill>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Teams</a:t>
            </a:r>
            <a:endParaRPr lang="en-GB" sz="3733" dirty="0">
              <a:solidFill>
                <a:schemeClr val="bg1"/>
              </a:solidFill>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a:r>
              <a:rPr lang="en-GB" sz="3733" b="1" dirty="0">
                <a:solidFill>
                  <a:schemeClr val="bg1"/>
                </a:solidFill>
              </a:rPr>
              <a:t>Flourishing Adults</a:t>
            </a:r>
            <a:endParaRPr lang="en-GB" sz="3733" dirty="0">
              <a:solidFill>
                <a:schemeClr val="bg1"/>
              </a:solidFill>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a:r>
              <a:rPr lang="en-GB" sz="3733" b="1" dirty="0">
                <a:solidFill>
                  <a:schemeClr val="bg1"/>
                </a:solidFill>
              </a:rPr>
              <a:t>Flourishing Children</a:t>
            </a:r>
            <a:endParaRPr lang="en-GB" sz="3733" dirty="0">
              <a:solidFill>
                <a:schemeClr val="bg1"/>
              </a:solidFill>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400" dirty="0">
                  <a:solidFill>
                    <a:schemeClr val="bg1"/>
                  </a:solidFill>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08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1CBA2F-39D6-4258-8D9E-DEA889A80429}"/>
              </a:ext>
            </a:extLst>
          </p:cNvPr>
          <p:cNvPicPr>
            <a:picLocks noChangeAspect="1"/>
          </p:cNvPicPr>
          <p:nvPr/>
        </p:nvPicPr>
        <p:blipFill>
          <a:blip r:embed="rId2"/>
          <a:stretch>
            <a:fillRect/>
          </a:stretch>
        </p:blipFill>
        <p:spPr>
          <a:xfrm>
            <a:off x="3942946" y="523478"/>
            <a:ext cx="7844340" cy="4726215"/>
          </a:xfrm>
          <a:prstGeom prst="rect">
            <a:avLst/>
          </a:prstGeom>
          <a:effectLst>
            <a:outerShdw blurRad="50800" dist="38100" algn="l" rotWithShape="0">
              <a:prstClr val="black">
                <a:alpha val="40000"/>
              </a:prstClr>
            </a:outerShdw>
            <a:softEdge rad="0"/>
          </a:effectLst>
        </p:spPr>
      </p:pic>
      <p:sp>
        <p:nvSpPr>
          <p:cNvPr id="6" name="TextBox 5">
            <a:extLst>
              <a:ext uri="{FF2B5EF4-FFF2-40B4-BE49-F238E27FC236}">
                <a16:creationId xmlns:a16="http://schemas.microsoft.com/office/drawing/2014/main" id="{B74161D6-9F89-49BF-934A-72E7D1AF2E1A}"/>
              </a:ext>
            </a:extLst>
          </p:cNvPr>
          <p:cNvSpPr txBox="1"/>
          <p:nvPr/>
        </p:nvSpPr>
        <p:spPr>
          <a:xfrm>
            <a:off x="209083" y="1874159"/>
            <a:ext cx="4100648" cy="1569660"/>
          </a:xfrm>
          <a:prstGeom prst="rect">
            <a:avLst/>
          </a:prstGeom>
          <a:noFill/>
        </p:spPr>
        <p:txBody>
          <a:bodyPr wrap="square" rtlCol="0">
            <a:spAutoFit/>
          </a:bodyPr>
          <a:lstStyle/>
          <a:p>
            <a:r>
              <a:rPr lang="en-GB" sz="4800" b="1" dirty="0"/>
              <a:t>Building cathedrals…?</a:t>
            </a:r>
          </a:p>
        </p:txBody>
      </p:sp>
    </p:spTree>
    <p:extLst>
      <p:ext uri="{BB962C8B-B14F-4D97-AF65-F5344CB8AC3E}">
        <p14:creationId xmlns:p14="http://schemas.microsoft.com/office/powerpoint/2010/main" val="344279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A9AE-422D-4EF4-BD0D-BCA9140BD9AC}"/>
              </a:ext>
            </a:extLst>
          </p:cNvPr>
          <p:cNvSpPr>
            <a:spLocks noGrp="1"/>
          </p:cNvSpPr>
          <p:nvPr>
            <p:ph type="title"/>
          </p:nvPr>
        </p:nvSpPr>
        <p:spPr>
          <a:xfrm>
            <a:off x="668079" y="2766218"/>
            <a:ext cx="10515600" cy="1325563"/>
          </a:xfrm>
        </p:spPr>
        <p:txBody>
          <a:bodyPr>
            <a:normAutofit/>
          </a:bodyPr>
          <a:lstStyle/>
          <a:p>
            <a:pPr algn="ctr"/>
            <a:r>
              <a:rPr lang="en-GB" sz="8800" dirty="0"/>
              <a:t>Refreshments</a:t>
            </a:r>
          </a:p>
        </p:txBody>
      </p:sp>
    </p:spTree>
    <p:extLst>
      <p:ext uri="{BB962C8B-B14F-4D97-AF65-F5344CB8AC3E}">
        <p14:creationId xmlns:p14="http://schemas.microsoft.com/office/powerpoint/2010/main" val="1272819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10" name="Content Placeholder 2">
            <a:extLst>
              <a:ext uri="{FF2B5EF4-FFF2-40B4-BE49-F238E27FC236}">
                <a16:creationId xmlns:a16="http://schemas.microsoft.com/office/drawing/2014/main" id="{7999927F-1F84-4733-BE1C-E4BE516C67C8}"/>
              </a:ext>
            </a:extLst>
          </p:cNvPr>
          <p:cNvSpPr>
            <a:spLocks noGrp="1"/>
          </p:cNvSpPr>
          <p:nvPr>
            <p:ph idx="1"/>
          </p:nvPr>
        </p:nvSpPr>
        <p:spPr>
          <a:xfrm>
            <a:off x="404037" y="467833"/>
            <a:ext cx="8697433" cy="5539562"/>
          </a:xfrm>
        </p:spPr>
        <p:txBody>
          <a:bodyPr>
            <a:normAutofit lnSpcReduction="10000"/>
          </a:bodyPr>
          <a:lstStyle/>
          <a:p>
            <a:pPr marL="0" indent="0" algn="ctr">
              <a:buNone/>
            </a:pPr>
            <a:endParaRPr lang="en-GB" dirty="0"/>
          </a:p>
          <a:p>
            <a:pPr marL="0" indent="0" algn="ctr">
              <a:buNone/>
            </a:pPr>
            <a:endParaRPr lang="en-GB" dirty="0"/>
          </a:p>
          <a:p>
            <a:pPr marL="0" indent="0" algn="ctr">
              <a:buNone/>
            </a:pPr>
            <a:r>
              <a:rPr lang="en-GB" sz="4400" dirty="0"/>
              <a:t>Michael Mill</a:t>
            </a:r>
          </a:p>
          <a:p>
            <a:pPr marL="0" indent="0" algn="ctr">
              <a:buNone/>
            </a:pPr>
            <a:r>
              <a:rPr lang="en-GB" sz="4400" dirty="0"/>
              <a:t>Diocesan Director of Education</a:t>
            </a:r>
          </a:p>
          <a:p>
            <a:pPr marL="0" indent="0" algn="ctr">
              <a:buNone/>
            </a:pPr>
            <a:endParaRPr lang="en-GB" sz="4400" dirty="0"/>
          </a:p>
          <a:p>
            <a:pPr marL="0" indent="0" algn="ctr">
              <a:buNone/>
            </a:pPr>
            <a:endParaRPr lang="en-GB" sz="4400" dirty="0"/>
          </a:p>
          <a:p>
            <a:pPr marL="0" indent="0" algn="ctr">
              <a:buNone/>
            </a:pPr>
            <a:r>
              <a:rPr lang="en-GB" sz="4800" dirty="0">
                <a:solidFill>
                  <a:srgbClr val="FF0000"/>
                </a:solidFill>
              </a:rPr>
              <a:t>Delivering the Vision in schools: Equipping and resourcing governance</a:t>
            </a:r>
          </a:p>
        </p:txBody>
      </p:sp>
    </p:spTree>
    <p:extLst>
      <p:ext uri="{BB962C8B-B14F-4D97-AF65-F5344CB8AC3E}">
        <p14:creationId xmlns:p14="http://schemas.microsoft.com/office/powerpoint/2010/main" val="4009593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4A82-9404-4D12-8C64-7E53ACED262F}"/>
              </a:ext>
            </a:extLst>
          </p:cNvPr>
          <p:cNvSpPr>
            <a:spLocks noGrp="1"/>
          </p:cNvSpPr>
          <p:nvPr>
            <p:ph type="title"/>
          </p:nvPr>
        </p:nvSpPr>
        <p:spPr/>
        <p:txBody>
          <a:bodyPr/>
          <a:lstStyle/>
          <a:p>
            <a:endParaRPr lang="en-GB"/>
          </a:p>
        </p:txBody>
      </p:sp>
      <p:pic>
        <p:nvPicPr>
          <p:cNvPr id="5" name="Content Placeholder 4" descr="A screenshot of a cell phone&#10;&#10;Description automatically generated">
            <a:extLst>
              <a:ext uri="{FF2B5EF4-FFF2-40B4-BE49-F238E27FC236}">
                <a16:creationId xmlns:a16="http://schemas.microsoft.com/office/drawing/2014/main" id="{8EAB5A7A-0C80-4232-A98B-28F78F25C69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16587" y="1253331"/>
            <a:ext cx="5633084" cy="5154464"/>
          </a:xfrm>
        </p:spPr>
      </p:pic>
      <p:sp>
        <p:nvSpPr>
          <p:cNvPr id="6" name="TextBox 5">
            <a:extLst>
              <a:ext uri="{FF2B5EF4-FFF2-40B4-BE49-F238E27FC236}">
                <a16:creationId xmlns:a16="http://schemas.microsoft.com/office/drawing/2014/main" id="{060296C4-C4B8-4F24-A1DE-2B7F73C804E1}"/>
              </a:ext>
            </a:extLst>
          </p:cNvPr>
          <p:cNvSpPr txBox="1"/>
          <p:nvPr/>
        </p:nvSpPr>
        <p:spPr>
          <a:xfrm>
            <a:off x="3279458" y="6176963"/>
            <a:ext cx="5633084" cy="230832"/>
          </a:xfrm>
          <a:prstGeom prst="rect">
            <a:avLst/>
          </a:prstGeom>
          <a:noFill/>
        </p:spPr>
        <p:txBody>
          <a:bodyPr wrap="square" rtlCol="0">
            <a:spAutoFit/>
          </a:bodyPr>
          <a:lstStyle/>
          <a:p>
            <a:r>
              <a:rPr lang="en-GB" sz="900">
                <a:hlinkClick r:id="rId3" tooltip="http://evergreenleaf.blogspot.com/2013/04/my-first-blog-award-liebster.html"/>
              </a:rPr>
              <a:t>This Photo</a:t>
            </a:r>
            <a:r>
              <a:rPr lang="en-GB" sz="900"/>
              <a:t> by Unknown Author is licensed under </a:t>
            </a:r>
            <a:r>
              <a:rPr lang="en-GB" sz="900">
                <a:hlinkClick r:id="rId4" tooltip="https://creativecommons.org/licenses/by-nc-nd/3.0/"/>
              </a:rPr>
              <a:t>CC BY-NC-ND</a:t>
            </a:r>
            <a:endParaRPr lang="en-GB" sz="900"/>
          </a:p>
        </p:txBody>
      </p:sp>
      <p:pic>
        <p:nvPicPr>
          <p:cNvPr id="1026" name="Picture 2" descr="Related image">
            <a:extLst>
              <a:ext uri="{FF2B5EF4-FFF2-40B4-BE49-F238E27FC236}">
                <a16:creationId xmlns:a16="http://schemas.microsoft.com/office/drawing/2014/main" id="{50CC2657-B04A-4869-B38B-7B82757AEC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42019">
            <a:off x="659481" y="948844"/>
            <a:ext cx="2789845" cy="24267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ank you">
            <a:extLst>
              <a:ext uri="{FF2B5EF4-FFF2-40B4-BE49-F238E27FC236}">
                <a16:creationId xmlns:a16="http://schemas.microsoft.com/office/drawing/2014/main" id="{AD7AFCFD-FA21-48CC-B0E1-68815B11B8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35950">
            <a:off x="226636" y="3316767"/>
            <a:ext cx="3699172" cy="25389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hank you">
            <a:extLst>
              <a:ext uri="{FF2B5EF4-FFF2-40B4-BE49-F238E27FC236}">
                <a16:creationId xmlns:a16="http://schemas.microsoft.com/office/drawing/2014/main" id="{41F0325F-76C5-4051-A864-C486C3ED20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9666" y="181130"/>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hank you">
            <a:extLst>
              <a:ext uri="{FF2B5EF4-FFF2-40B4-BE49-F238E27FC236}">
                <a16:creationId xmlns:a16="http://schemas.microsoft.com/office/drawing/2014/main" id="{745FC3EA-A6C9-428A-8CAC-2ECAC7EF31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323327">
            <a:off x="3850844" y="664002"/>
            <a:ext cx="3701614" cy="24632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thank you">
            <a:extLst>
              <a:ext uri="{FF2B5EF4-FFF2-40B4-BE49-F238E27FC236}">
                <a16:creationId xmlns:a16="http://schemas.microsoft.com/office/drawing/2014/main" id="{E1F5C24A-514E-4838-BA81-594A428E64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4556">
            <a:off x="3925808" y="4287897"/>
            <a:ext cx="3171464" cy="223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322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10" name="Content Placeholder 2">
            <a:extLst>
              <a:ext uri="{FF2B5EF4-FFF2-40B4-BE49-F238E27FC236}">
                <a16:creationId xmlns:a16="http://schemas.microsoft.com/office/drawing/2014/main" id="{3026EFA8-A87A-4C94-BACA-B9004F737E10}"/>
              </a:ext>
            </a:extLst>
          </p:cNvPr>
          <p:cNvSpPr>
            <a:spLocks noGrp="1"/>
          </p:cNvSpPr>
          <p:nvPr>
            <p:ph idx="1"/>
          </p:nvPr>
        </p:nvSpPr>
        <p:spPr>
          <a:xfrm>
            <a:off x="404037" y="467833"/>
            <a:ext cx="8697433" cy="5539562"/>
          </a:xfrm>
        </p:spPr>
        <p:txBody>
          <a:bodyPr/>
          <a:lstStyle/>
          <a:p>
            <a:pPr marL="0" indent="0" algn="ctr">
              <a:buNone/>
            </a:pPr>
            <a:endParaRPr lang="en-GB" dirty="0"/>
          </a:p>
          <a:p>
            <a:pPr marL="0" indent="0" algn="ctr">
              <a:buNone/>
            </a:pPr>
            <a:endParaRPr lang="en-GB" dirty="0"/>
          </a:p>
          <a:p>
            <a:pPr marL="0" indent="0" algn="ctr">
              <a:buNone/>
            </a:pPr>
            <a:endParaRPr lang="en-GB" dirty="0"/>
          </a:p>
        </p:txBody>
      </p:sp>
      <p:pic>
        <p:nvPicPr>
          <p:cNvPr id="13" name="Picture 12">
            <a:extLst>
              <a:ext uri="{FF2B5EF4-FFF2-40B4-BE49-F238E27FC236}">
                <a16:creationId xmlns:a16="http://schemas.microsoft.com/office/drawing/2014/main" id="{BFA8DA6D-7943-4050-9360-2CD6ACCF4389}"/>
              </a:ext>
            </a:extLst>
          </p:cNvPr>
          <p:cNvPicPr>
            <a:picLocks noChangeAspect="1"/>
          </p:cNvPicPr>
          <p:nvPr/>
        </p:nvPicPr>
        <p:blipFill rotWithShape="1">
          <a:blip r:embed="rId3"/>
          <a:srcRect l="35367" t="10604" r="35975" b="17382"/>
          <a:stretch/>
        </p:blipFill>
        <p:spPr>
          <a:xfrm rot="837869">
            <a:off x="5785274" y="692996"/>
            <a:ext cx="3602318" cy="508923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B939C16-DD1C-4232-8006-39262D635EC6}"/>
              </a:ext>
            </a:extLst>
          </p:cNvPr>
          <p:cNvSpPr/>
          <p:nvPr/>
        </p:nvSpPr>
        <p:spPr>
          <a:xfrm>
            <a:off x="446568" y="956930"/>
            <a:ext cx="5167424" cy="5016758"/>
          </a:xfrm>
          <a:prstGeom prst="rect">
            <a:avLst/>
          </a:prstGeom>
        </p:spPr>
        <p:txBody>
          <a:bodyPr wrap="square">
            <a:spAutoFit/>
          </a:bodyPr>
          <a:lstStyle/>
          <a:p>
            <a:pPr marL="342900" indent="-342900">
              <a:buFont typeface="Arial" panose="020B0604020202020204" pitchFamily="34" charset="0"/>
              <a:buChar char="•"/>
            </a:pPr>
            <a:r>
              <a:rPr lang="en-GB" sz="3200" b="1" dirty="0"/>
              <a:t>‘</a:t>
            </a:r>
            <a:r>
              <a:rPr lang="en-GB" sz="3200" b="1" i="1" dirty="0"/>
              <a:t>Deeply Christian, Serving the Common Good</a:t>
            </a:r>
            <a:r>
              <a:rPr lang="en-GB" sz="3200" dirty="0"/>
              <a:t>’ – published Autumn 2016</a:t>
            </a:r>
          </a:p>
          <a:p>
            <a:pPr marL="342900" indent="-342900">
              <a:buFont typeface="Arial" panose="020B0604020202020204" pitchFamily="34" charset="0"/>
              <a:buChar char="•"/>
            </a:pPr>
            <a:r>
              <a:rPr lang="en-GB" sz="3200" dirty="0"/>
              <a:t>Leadership, Pedagogy and Theology brought together</a:t>
            </a:r>
          </a:p>
          <a:p>
            <a:pPr marL="342900" indent="-342900">
              <a:buFont typeface="Arial" panose="020B0604020202020204" pitchFamily="34" charset="0"/>
              <a:buChar char="•"/>
            </a:pPr>
            <a:r>
              <a:rPr lang="en-GB" sz="3200" dirty="0"/>
              <a:t>Clear vision for education for all schools, </a:t>
            </a:r>
            <a:r>
              <a:rPr lang="en-GB" sz="3200" b="1" i="1" dirty="0"/>
              <a:t>not just church schools</a:t>
            </a:r>
          </a:p>
          <a:p>
            <a:pPr marL="342900" indent="-342900">
              <a:buFont typeface="Arial" panose="020B0604020202020204" pitchFamily="34" charset="0"/>
              <a:buChar char="•"/>
            </a:pPr>
            <a:r>
              <a:rPr lang="en-GB" sz="3200" dirty="0"/>
              <a:t>Educating for life in all its fullness</a:t>
            </a:r>
          </a:p>
        </p:txBody>
      </p:sp>
    </p:spTree>
    <p:extLst>
      <p:ext uri="{BB962C8B-B14F-4D97-AF65-F5344CB8AC3E}">
        <p14:creationId xmlns:p14="http://schemas.microsoft.com/office/powerpoint/2010/main" val="1210313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646331"/>
          </a:xfrm>
          <a:prstGeom prst="rect">
            <a:avLst/>
          </a:prstGeom>
        </p:spPr>
        <p:txBody>
          <a:bodyPr wrap="square">
            <a:spAutoFit/>
          </a:bodyPr>
          <a:lstStyle/>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endParaRPr lang="en-GB" dirty="0"/>
          </a:p>
        </p:txBody>
      </p:sp>
      <p:graphicFrame>
        <p:nvGraphicFramePr>
          <p:cNvPr id="10" name="Diagram 9">
            <a:extLst>
              <a:ext uri="{FF2B5EF4-FFF2-40B4-BE49-F238E27FC236}">
                <a16:creationId xmlns:a16="http://schemas.microsoft.com/office/drawing/2014/main" id="{24086AD8-B3E6-4A38-8927-57F375D61660}"/>
              </a:ext>
            </a:extLst>
          </p:cNvPr>
          <p:cNvGraphicFramePr/>
          <p:nvPr>
            <p:extLst>
              <p:ext uri="{D42A27DB-BD31-4B8C-83A1-F6EECF244321}">
                <p14:modId xmlns:p14="http://schemas.microsoft.com/office/powerpoint/2010/main" val="897802233"/>
              </p:ext>
            </p:extLst>
          </p:nvPr>
        </p:nvGraphicFramePr>
        <p:xfrm>
          <a:off x="1746048"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0411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48655" y="563527"/>
            <a:ext cx="8884712" cy="4555093"/>
          </a:xfrm>
          <a:prstGeom prst="rect">
            <a:avLst/>
          </a:prstGeom>
        </p:spPr>
        <p:txBody>
          <a:bodyPr wrap="square">
            <a:spAutoFit/>
          </a:bodyPr>
          <a:lstStyle/>
          <a:p>
            <a:pPr marL="342900" indent="-342900">
              <a:buFont typeface="Arial" panose="020B0604020202020204" pitchFamily="34" charset="0"/>
              <a:buChar char="•"/>
            </a:pPr>
            <a:r>
              <a:rPr lang="en-GB" sz="3600" b="1" dirty="0"/>
              <a:t>Working with Synod, Bishop’s Council and DBE</a:t>
            </a:r>
          </a:p>
          <a:p>
            <a:pPr marL="342900" indent="-342900">
              <a:buFont typeface="Arial" panose="020B0604020202020204" pitchFamily="34" charset="0"/>
              <a:buChar char="•"/>
            </a:pPr>
            <a:r>
              <a:rPr lang="en-GB" sz="3600" b="1" dirty="0"/>
              <a:t>Consulting widely</a:t>
            </a:r>
          </a:p>
          <a:p>
            <a:pPr marL="342900" indent="-342900">
              <a:buFont typeface="Arial" panose="020B0604020202020204" pitchFamily="34" charset="0"/>
              <a:buChar char="•"/>
            </a:pPr>
            <a:endParaRPr lang="en-GB" sz="3600" b="1" dirty="0"/>
          </a:p>
          <a:p>
            <a:r>
              <a:rPr lang="en-GB" sz="3600" b="1" dirty="0"/>
              <a:t>The House of Bishops’ Vision: Growing Faith in churches, schools and households</a:t>
            </a:r>
            <a:endParaRPr lang="en-GB" sz="3600" dirty="0"/>
          </a:p>
          <a:p>
            <a:pPr marL="342900" indent="-342900">
              <a:buFont typeface="Arial" panose="020B0604020202020204" pitchFamily="34" charset="0"/>
              <a:buChar char="•"/>
            </a:pPr>
            <a:endParaRPr lang="en-GB" b="1" dirty="0"/>
          </a:p>
          <a:p>
            <a:endParaRPr lang="en-GB" b="1" dirty="0"/>
          </a:p>
          <a:p>
            <a:pPr marL="285750" lvl="0" indent="-285750">
              <a:buFont typeface="Arial" panose="020B0604020202020204" pitchFamily="34" charset="0"/>
              <a:buChar char="•"/>
            </a:pPr>
            <a:endParaRPr lang="en-GB" sz="2000"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907986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646331"/>
          </a:xfrm>
          <a:prstGeom prst="rect">
            <a:avLst/>
          </a:prstGeom>
        </p:spPr>
        <p:txBody>
          <a:bodyPr wrap="square">
            <a:spAutoFit/>
          </a:bodyPr>
          <a:lstStyle/>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endParaRPr lang="en-GB" dirty="0"/>
          </a:p>
        </p:txBody>
      </p:sp>
      <p:sp>
        <p:nvSpPr>
          <p:cNvPr id="3" name="Rectangle 2">
            <a:extLst>
              <a:ext uri="{FF2B5EF4-FFF2-40B4-BE49-F238E27FC236}">
                <a16:creationId xmlns:a16="http://schemas.microsoft.com/office/drawing/2014/main" id="{879FBE3E-7AFF-450E-84B3-FC4BEC2C9487}"/>
              </a:ext>
            </a:extLst>
          </p:cNvPr>
          <p:cNvSpPr/>
          <p:nvPr/>
        </p:nvSpPr>
        <p:spPr>
          <a:xfrm>
            <a:off x="1137684" y="712382"/>
            <a:ext cx="8006316" cy="6301662"/>
          </a:xfrm>
          <a:prstGeom prst="rect">
            <a:avLst/>
          </a:prstGeom>
        </p:spPr>
        <p:txBody>
          <a:bodyPr wrap="square">
            <a:spAutoFit/>
          </a:bodyPr>
          <a:lstStyle/>
          <a:p>
            <a:pPr>
              <a:lnSpc>
                <a:spcPct val="107000"/>
              </a:lnSpc>
              <a:spcAft>
                <a:spcPts val="0"/>
              </a:spcAft>
            </a:pPr>
            <a:r>
              <a:rPr lang="en-US" sz="3600" b="1" i="1" dirty="0">
                <a:latin typeface="Arial" panose="020B0604020202020204" pitchFamily="34" charset="0"/>
                <a:ea typeface="Calibri" panose="020F0502020204030204" pitchFamily="34" charset="0"/>
                <a:cs typeface="Times New Roman" panose="02020603050405020304" pitchFamily="18" charset="0"/>
              </a:rPr>
              <a:t>If we forget our </a:t>
            </a:r>
            <a:r>
              <a:rPr lang="en-US" sz="3600" b="1" i="1" dirty="0">
                <a:solidFill>
                  <a:srgbClr val="FF0000"/>
                </a:solidFill>
                <a:latin typeface="Arial" panose="020B0604020202020204" pitchFamily="34" charset="0"/>
                <a:ea typeface="Calibri" panose="020F0502020204030204" pitchFamily="34" charset="0"/>
                <a:cs typeface="Times New Roman" panose="02020603050405020304" pitchFamily="18" charset="0"/>
              </a:rPr>
              <a:t>“WHY” </a:t>
            </a:r>
            <a:r>
              <a:rPr lang="en-US" sz="3600" b="1" i="1" dirty="0">
                <a:latin typeface="Arial" panose="020B0604020202020204" pitchFamily="34" charset="0"/>
                <a:ea typeface="Calibri" panose="020F0502020204030204" pitchFamily="34" charset="0"/>
                <a:cs typeface="Times New Roman" panose="02020603050405020304" pitchFamily="18" charset="0"/>
              </a:rPr>
              <a:t>then we will fail (eventually)</a:t>
            </a:r>
          </a:p>
          <a:p>
            <a:pP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600" b="1" i="1" dirty="0">
                <a:latin typeface="Arial" panose="020B0604020202020204" pitchFamily="34" charset="0"/>
                <a:ea typeface="Calibri" panose="020F0502020204030204" pitchFamily="34" charset="0"/>
                <a:cs typeface="Times New Roman" panose="02020603050405020304" pitchFamily="18" charset="0"/>
              </a:rPr>
              <a:t>		</a:t>
            </a:r>
            <a:r>
              <a:rPr lang="en-US" sz="3600" b="1" i="1" dirty="0">
                <a:solidFill>
                  <a:srgbClr val="FF0000"/>
                </a:solidFill>
                <a:latin typeface="Arial" panose="020B0604020202020204" pitchFamily="34" charset="0"/>
                <a:ea typeface="Calibri" panose="020F0502020204030204" pitchFamily="34" charset="0"/>
                <a:cs typeface="Times New Roman" panose="02020603050405020304" pitchFamily="18" charset="0"/>
              </a:rPr>
              <a:t>HOW</a:t>
            </a:r>
            <a:r>
              <a:rPr lang="en-US" sz="3600" b="1" i="1" dirty="0">
                <a:latin typeface="Arial" panose="020B0604020202020204" pitchFamily="34" charset="0"/>
                <a:ea typeface="Calibri" panose="020F0502020204030204" pitchFamily="34" charset="0"/>
                <a:cs typeface="Times New Roman" panose="02020603050405020304" pitchFamily="18" charset="0"/>
              </a:rPr>
              <a:t> we do what we do really matters</a:t>
            </a:r>
          </a:p>
          <a:p>
            <a:pP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600" b="1" i="1" dirty="0">
                <a:latin typeface="Arial" panose="020B0604020202020204" pitchFamily="34" charset="0"/>
                <a:ea typeface="Calibri" panose="020F0502020204030204" pitchFamily="34" charset="0"/>
                <a:cs typeface="Times New Roman" panose="02020603050405020304" pitchFamily="18" charset="0"/>
              </a:rPr>
              <a:t>		</a:t>
            </a:r>
            <a:r>
              <a:rPr lang="en-US" sz="3600" b="1" i="1" dirty="0">
                <a:solidFill>
                  <a:srgbClr val="FF0000"/>
                </a:solidFill>
                <a:latin typeface="Arial" panose="020B0604020202020204" pitchFamily="34" charset="0"/>
                <a:ea typeface="Calibri" panose="020F0502020204030204" pitchFamily="34" charset="0"/>
                <a:cs typeface="Times New Roman" panose="02020603050405020304" pitchFamily="18" charset="0"/>
              </a:rPr>
              <a:t>WHAT</a:t>
            </a:r>
            <a:r>
              <a:rPr lang="en-US" sz="3600" b="1" i="1" dirty="0">
                <a:latin typeface="Arial" panose="020B0604020202020204" pitchFamily="34" charset="0"/>
                <a:ea typeface="Calibri" panose="020F0502020204030204" pitchFamily="34" charset="0"/>
                <a:cs typeface="Times New Roman" panose="02020603050405020304" pitchFamily="18" charset="0"/>
              </a:rPr>
              <a:t> we do matters</a:t>
            </a:r>
          </a:p>
          <a:p>
            <a:pP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3600" b="1" i="1" dirty="0">
                <a:latin typeface="Arial" panose="020B0604020202020204" pitchFamily="34" charset="0"/>
                <a:ea typeface="Calibri" panose="020F0502020204030204" pitchFamily="34" charset="0"/>
                <a:cs typeface="Times New Roman" panose="02020603050405020304" pitchFamily="18" charset="0"/>
              </a:rPr>
              <a:t>but our 	</a:t>
            </a:r>
            <a:r>
              <a:rPr lang="en-US" sz="3600" b="1" i="1" dirty="0">
                <a:solidFill>
                  <a:srgbClr val="FF0000"/>
                </a:solidFill>
                <a:latin typeface="Arial" panose="020B0604020202020204" pitchFamily="34" charset="0"/>
                <a:ea typeface="Calibri" panose="020F0502020204030204" pitchFamily="34" charset="0"/>
                <a:cs typeface="Times New Roman" panose="02020603050405020304" pitchFamily="18" charset="0"/>
              </a:rPr>
              <a:t>WHY</a:t>
            </a:r>
            <a:r>
              <a:rPr lang="en-US" sz="3600" b="1" i="1" dirty="0">
                <a:latin typeface="Arial" panose="020B0604020202020204" pitchFamily="34" charset="0"/>
                <a:ea typeface="Calibri" panose="020F0502020204030204" pitchFamily="34" charset="0"/>
                <a:cs typeface="Times New Roman" panose="02020603050405020304" pitchFamily="18" charset="0"/>
              </a:rPr>
              <a:t> drives them both, and is vital</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b="1" i="1" dirty="0">
                <a:latin typeface="Arial" panose="020B060402020202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536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nut 2"/>
          <p:cNvSpPr/>
          <p:nvPr/>
        </p:nvSpPr>
        <p:spPr>
          <a:xfrm>
            <a:off x="793213" y="66100"/>
            <a:ext cx="3095741" cy="2765235"/>
          </a:xfrm>
          <a:prstGeom prst="donut">
            <a:avLst>
              <a:gd name="adj" fmla="val 278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1002532" y="815246"/>
            <a:ext cx="2886420" cy="1200329"/>
          </a:xfrm>
          <a:prstGeom prst="rect">
            <a:avLst/>
          </a:prstGeom>
          <a:noFill/>
        </p:spPr>
        <p:txBody>
          <a:bodyPr wrap="square" rtlCol="0">
            <a:spAutoFit/>
          </a:bodyPr>
          <a:lstStyle/>
          <a:p>
            <a:r>
              <a:rPr lang="en-US" sz="3600" dirty="0"/>
              <a:t>C of E Vision</a:t>
            </a:r>
          </a:p>
          <a:p>
            <a:r>
              <a:rPr lang="en-US" sz="3600" dirty="0"/>
              <a:t>for Education</a:t>
            </a:r>
          </a:p>
        </p:txBody>
      </p:sp>
      <p:sp>
        <p:nvSpPr>
          <p:cNvPr id="5" name="Donut 4"/>
          <p:cNvSpPr/>
          <p:nvPr/>
        </p:nvSpPr>
        <p:spPr>
          <a:xfrm rot="1946903">
            <a:off x="5354197" y="462708"/>
            <a:ext cx="1112703" cy="3767769"/>
          </a:xfrm>
          <a:prstGeom prst="donut">
            <a:avLst>
              <a:gd name="adj" fmla="val 1066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rot="18146903">
            <a:off x="4788889" y="2053857"/>
            <a:ext cx="2181495" cy="646331"/>
          </a:xfrm>
          <a:prstGeom prst="rect">
            <a:avLst/>
          </a:prstGeom>
          <a:noFill/>
        </p:spPr>
        <p:txBody>
          <a:bodyPr wrap="none" rtlCol="0">
            <a:spAutoFit/>
          </a:bodyPr>
          <a:lstStyle/>
          <a:p>
            <a:r>
              <a:rPr lang="en-US" sz="3600" dirty="0"/>
              <a:t>God for All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9405" y="2214358"/>
            <a:ext cx="3672595" cy="4643642"/>
          </a:xfrm>
          <a:prstGeom prst="rect">
            <a:avLst/>
          </a:prstGeom>
        </p:spPr>
      </p:pic>
      <p:sp>
        <p:nvSpPr>
          <p:cNvPr id="8" name="Right Arrow 7"/>
          <p:cNvSpPr/>
          <p:nvPr/>
        </p:nvSpPr>
        <p:spPr>
          <a:xfrm rot="929701">
            <a:off x="4033082" y="665937"/>
            <a:ext cx="1079653" cy="2508616"/>
          </a:xfrm>
          <a:prstGeom prst="rightArrow">
            <a:avLst>
              <a:gd name="adj1" fmla="val 50000"/>
              <a:gd name="adj2" fmla="val 5324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865463">
            <a:off x="6541472" y="3211137"/>
            <a:ext cx="3862803" cy="1152594"/>
          </a:xfrm>
          <a:prstGeom prst="rightArrow">
            <a:avLst>
              <a:gd name="adj1" fmla="val 50000"/>
              <a:gd name="adj2" fmla="val 5324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85412" y="4861560"/>
            <a:ext cx="5518790" cy="954107"/>
          </a:xfrm>
          <a:prstGeom prst="rect">
            <a:avLst/>
          </a:prstGeom>
          <a:noFill/>
        </p:spPr>
        <p:txBody>
          <a:bodyPr wrap="square" rtlCol="0">
            <a:spAutoFit/>
          </a:bodyPr>
          <a:lstStyle/>
          <a:p>
            <a:r>
              <a:rPr lang="en-US" sz="2800" dirty="0"/>
              <a:t>Aim = changed lives on the ground</a:t>
            </a:r>
          </a:p>
          <a:p>
            <a:r>
              <a:rPr lang="en-US" sz="2800" dirty="0"/>
              <a:t>	&amp; renewed local communities</a:t>
            </a:r>
          </a:p>
        </p:txBody>
      </p:sp>
    </p:spTree>
    <p:extLst>
      <p:ext uri="{BB962C8B-B14F-4D97-AF65-F5344CB8AC3E}">
        <p14:creationId xmlns:p14="http://schemas.microsoft.com/office/powerpoint/2010/main" val="64227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79400" y="3048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DAAC227D-B102-4C19-8921-C2A34DA28BAB}"/>
              </a:ext>
            </a:extLst>
          </p:cNvPr>
          <p:cNvGrpSpPr/>
          <p:nvPr/>
        </p:nvGrpSpPr>
        <p:grpSpPr>
          <a:xfrm>
            <a:off x="4662052" y="45339"/>
            <a:ext cx="2658533" cy="1600200"/>
            <a:chOff x="0" y="342229"/>
            <a:chExt cx="6096000" cy="2032000"/>
          </a:xfrm>
          <a:solidFill>
            <a:schemeClr val="bg2">
              <a:lumMod val="60000"/>
              <a:lumOff val="40000"/>
            </a:schemeClr>
          </a:solidFill>
        </p:grpSpPr>
        <p:sp>
          <p:nvSpPr>
            <p:cNvPr id="4" name="Rectangle: Rounded Corners 3">
              <a:extLst>
                <a:ext uri="{FF2B5EF4-FFF2-40B4-BE49-F238E27FC236}">
                  <a16:creationId xmlns:a16="http://schemas.microsoft.com/office/drawing/2014/main" id="{D044CDC6-49D8-4717-9554-48E5E67D0D4A}"/>
                </a:ext>
              </a:extLst>
            </p:cNvPr>
            <p:cNvSpPr/>
            <p:nvPr/>
          </p:nvSpPr>
          <p:spPr>
            <a:xfrm>
              <a:off x="0" y="342229"/>
              <a:ext cx="6096000"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59A9BDAE-C1AA-4414-B4FC-B0E3C08F4F27}"/>
                </a:ext>
              </a:extLst>
            </p:cNvPr>
            <p:cNvSpPr txBox="1"/>
            <p:nvPr/>
          </p:nvSpPr>
          <p:spPr>
            <a:xfrm>
              <a:off x="736879" y="940311"/>
              <a:ext cx="4506903"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3200" dirty="0">
                  <a:solidFill>
                    <a:schemeClr val="tx1"/>
                  </a:solidFill>
                </a:rPr>
                <a:t>It’s an </a:t>
              </a:r>
              <a:r>
                <a:rPr lang="en-US" sz="3200" i="1" dirty="0">
                  <a:solidFill>
                    <a:schemeClr val="tx1"/>
                  </a:solidFill>
                </a:rPr>
                <a:t>actual </a:t>
              </a:r>
              <a:r>
                <a:rPr lang="en-US" sz="3200" b="1" dirty="0">
                  <a:solidFill>
                    <a:schemeClr val="tx1"/>
                  </a:solidFill>
                </a:rPr>
                <a:t>choice</a:t>
              </a:r>
            </a:p>
          </p:txBody>
        </p:sp>
      </p:grpSp>
    </p:spTree>
    <p:extLst>
      <p:ext uri="{BB962C8B-B14F-4D97-AF65-F5344CB8AC3E}">
        <p14:creationId xmlns:p14="http://schemas.microsoft.com/office/powerpoint/2010/main" val="277430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5816977"/>
          </a:xfrm>
          <a:prstGeom prst="rect">
            <a:avLst/>
          </a:prstGeom>
        </p:spPr>
        <p:txBody>
          <a:bodyPr wrap="square">
            <a:spAutoFit/>
          </a:bodyPr>
          <a:lstStyle/>
          <a:p>
            <a:pPr marL="285750" lvl="0" indent="-285750">
              <a:buFont typeface="Arial" panose="020B0604020202020204" pitchFamily="34" charset="0"/>
              <a:buChar char="•"/>
            </a:pPr>
            <a:r>
              <a:rPr lang="en-GB" sz="2400" dirty="0"/>
              <a:t>Rolls falling, particularly in rural areas.</a:t>
            </a:r>
          </a:p>
          <a:p>
            <a:pPr marL="285750" indent="-285750">
              <a:buFont typeface="Arial" panose="020B0604020202020204" pitchFamily="34" charset="0"/>
              <a:buChar char="•"/>
            </a:pPr>
            <a:r>
              <a:rPr lang="en-GB" sz="2400" dirty="0"/>
              <a:t>An ongoing reduction in school funding.</a:t>
            </a:r>
          </a:p>
          <a:p>
            <a:pPr marL="285750" indent="-285750">
              <a:buFont typeface="Arial" panose="020B0604020202020204" pitchFamily="34" charset="0"/>
              <a:buChar char="•"/>
            </a:pPr>
            <a:r>
              <a:rPr lang="en-GB" sz="2400" dirty="0"/>
              <a:t>The complexities of national movements towards new structures for school organisation.</a:t>
            </a:r>
          </a:p>
          <a:p>
            <a:pPr marL="285750" indent="-285750">
              <a:buFont typeface="Arial" panose="020B0604020202020204" pitchFamily="34" charset="0"/>
              <a:buChar char="•"/>
            </a:pPr>
            <a:r>
              <a:rPr lang="en-GB" sz="2400" dirty="0"/>
              <a:t>The different impacts of changes in church structures, resources and deployment; fewer full time paid ministers brings an emphasis on self-­supporting ministers and lay ministry, and affects the number of governors, whilst also providing a significant stimulus for greater lay involvement, and opportunities to do things in new ways.</a:t>
            </a:r>
          </a:p>
          <a:p>
            <a:pPr marL="285750" indent="-285750">
              <a:buFont typeface="Arial" panose="020B0604020202020204" pitchFamily="34" charset="0"/>
              <a:buChar char="•"/>
            </a:pPr>
            <a:r>
              <a:rPr lang="en-GB" sz="2400" dirty="0"/>
              <a:t>Our Diocese-­ and County-­wide vision of God for All, with its emphasis on mission and outreach, which encourages, expects and equips churches and church people to look outwards, including to their local schools.</a:t>
            </a:r>
          </a:p>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5923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487C9-80F3-4387-9458-E23C1051C743}"/>
              </a:ext>
            </a:extLst>
          </p:cNvPr>
          <p:cNvGrpSpPr/>
          <p:nvPr/>
        </p:nvGrpSpPr>
        <p:grpSpPr>
          <a:xfrm>
            <a:off x="4618058" y="34240"/>
            <a:ext cx="3251200" cy="3251200"/>
            <a:chOff x="2438399" y="67733"/>
            <a:chExt cx="3251200" cy="3251200"/>
          </a:xfrm>
        </p:grpSpPr>
        <p:sp>
          <p:nvSpPr>
            <p:cNvPr id="5" name="Oval 4">
              <a:extLst>
                <a:ext uri="{FF2B5EF4-FFF2-40B4-BE49-F238E27FC236}">
                  <a16:creationId xmlns:a16="http://schemas.microsoft.com/office/drawing/2014/main" id="{C0CC1BAD-4824-4865-BE1E-B15F8DBA5645}"/>
                </a:ext>
              </a:extLst>
            </p:cNvPr>
            <p:cNvSpPr/>
            <p:nvPr/>
          </p:nvSpPr>
          <p:spPr>
            <a:xfrm>
              <a:off x="2438399" y="67733"/>
              <a:ext cx="3251200" cy="3251200"/>
            </a:xfrm>
            <a:prstGeom prst="ellipse">
              <a:avLst/>
            </a:prstGeom>
            <a:solidFill>
              <a:srgbClr val="7030A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6" name="Oval 4">
              <a:extLst>
                <a:ext uri="{FF2B5EF4-FFF2-40B4-BE49-F238E27FC236}">
                  <a16:creationId xmlns:a16="http://schemas.microsoft.com/office/drawing/2014/main" id="{CA132CC2-C2C7-4D86-9522-206F419997E2}"/>
                </a:ext>
              </a:extLst>
            </p:cNvPr>
            <p:cNvSpPr txBox="1"/>
            <p:nvPr/>
          </p:nvSpPr>
          <p:spPr>
            <a:xfrm>
              <a:off x="2871892" y="961813"/>
              <a:ext cx="2384213" cy="146304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Gill Sans MT" panose="020B0502020104020203" pitchFamily="34" charset="0"/>
                </a:rPr>
                <a:t>Growing Faith in Schools</a:t>
              </a:r>
            </a:p>
          </p:txBody>
        </p:sp>
      </p:grpSp>
      <p:grpSp>
        <p:nvGrpSpPr>
          <p:cNvPr id="7" name="Group 6">
            <a:extLst>
              <a:ext uri="{FF2B5EF4-FFF2-40B4-BE49-F238E27FC236}">
                <a16:creationId xmlns:a16="http://schemas.microsoft.com/office/drawing/2014/main" id="{C5B401EB-8B5E-4B86-8600-1E114CA9078C}"/>
              </a:ext>
            </a:extLst>
          </p:cNvPr>
          <p:cNvGrpSpPr/>
          <p:nvPr/>
        </p:nvGrpSpPr>
        <p:grpSpPr>
          <a:xfrm>
            <a:off x="1800352" y="3293872"/>
            <a:ext cx="8819896" cy="3315208"/>
            <a:chOff x="2438399" y="67733"/>
            <a:chExt cx="8819896" cy="3315208"/>
          </a:xfrm>
        </p:grpSpPr>
        <p:sp>
          <p:nvSpPr>
            <p:cNvPr id="8" name="Oval 7">
              <a:extLst>
                <a:ext uri="{FF2B5EF4-FFF2-40B4-BE49-F238E27FC236}">
                  <a16:creationId xmlns:a16="http://schemas.microsoft.com/office/drawing/2014/main" id="{08E846E2-853E-4072-9EC2-41C952DB21C2}"/>
                </a:ext>
              </a:extLst>
            </p:cNvPr>
            <p:cNvSpPr/>
            <p:nvPr/>
          </p:nvSpPr>
          <p:spPr>
            <a:xfrm>
              <a:off x="2438399" y="67733"/>
              <a:ext cx="3251200" cy="3251200"/>
            </a:xfrm>
            <a:prstGeom prst="ellipse">
              <a:avLst/>
            </a:prstGeom>
            <a:solidFill>
              <a:srgbClr val="7030A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a:extLst>
                <a:ext uri="{FF2B5EF4-FFF2-40B4-BE49-F238E27FC236}">
                  <a16:creationId xmlns:a16="http://schemas.microsoft.com/office/drawing/2014/main" id="{DD1172A9-AC5B-42E3-9A0C-44F90314F807}"/>
                </a:ext>
              </a:extLst>
            </p:cNvPr>
            <p:cNvSpPr txBox="1"/>
            <p:nvPr/>
          </p:nvSpPr>
          <p:spPr>
            <a:xfrm>
              <a:off x="2871892" y="961813"/>
              <a:ext cx="2384213" cy="146304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Gill Sans MT" panose="020B0502020104020203" pitchFamily="34" charset="0"/>
                </a:rPr>
                <a:t>Growing Faith in Churches</a:t>
              </a:r>
            </a:p>
          </p:txBody>
        </p:sp>
        <p:sp>
          <p:nvSpPr>
            <p:cNvPr id="10" name="Oval 9">
              <a:extLst>
                <a:ext uri="{FF2B5EF4-FFF2-40B4-BE49-F238E27FC236}">
                  <a16:creationId xmlns:a16="http://schemas.microsoft.com/office/drawing/2014/main" id="{FA8D2EF9-9201-46FC-A35A-7FF179B52DBB}"/>
                </a:ext>
              </a:extLst>
            </p:cNvPr>
            <p:cNvSpPr/>
            <p:nvPr/>
          </p:nvSpPr>
          <p:spPr>
            <a:xfrm>
              <a:off x="8007095" y="131741"/>
              <a:ext cx="3251200" cy="3251200"/>
            </a:xfrm>
            <a:prstGeom prst="ellipse">
              <a:avLst/>
            </a:prstGeom>
            <a:solidFill>
              <a:srgbClr val="7030A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8B574D7E-AE49-4C86-AA05-4C5C00961F5A}"/>
                </a:ext>
              </a:extLst>
            </p:cNvPr>
            <p:cNvSpPr txBox="1"/>
            <p:nvPr/>
          </p:nvSpPr>
          <p:spPr>
            <a:xfrm>
              <a:off x="8440588" y="1025821"/>
              <a:ext cx="2384213" cy="146304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Gill Sans MT" panose="020B0502020104020203" pitchFamily="34" charset="0"/>
                </a:rPr>
                <a:t>Growing Faith in Households</a:t>
              </a:r>
            </a:p>
          </p:txBody>
        </p:sp>
      </p:grpSp>
      <p:cxnSp>
        <p:nvCxnSpPr>
          <p:cNvPr id="13" name="Straight Arrow Connector 12">
            <a:extLst>
              <a:ext uri="{FF2B5EF4-FFF2-40B4-BE49-F238E27FC236}">
                <a16:creationId xmlns:a16="http://schemas.microsoft.com/office/drawing/2014/main" id="{EED3EB09-E945-41A7-8A4D-950D4DBEE79E}"/>
              </a:ext>
            </a:extLst>
          </p:cNvPr>
          <p:cNvCxnSpPr>
            <a:cxnSpLocks/>
          </p:cNvCxnSpPr>
          <p:nvPr/>
        </p:nvCxnSpPr>
        <p:spPr>
          <a:xfrm flipV="1">
            <a:off x="4462272" y="2871216"/>
            <a:ext cx="649690" cy="649224"/>
          </a:xfrm>
          <a:prstGeom prst="straightConnector1">
            <a:avLst/>
          </a:prstGeom>
          <a:ln w="730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C73992-A104-4211-869C-058E44D7D92C}"/>
              </a:ext>
            </a:extLst>
          </p:cNvPr>
          <p:cNvCxnSpPr>
            <a:cxnSpLocks/>
          </p:cNvCxnSpPr>
          <p:nvPr/>
        </p:nvCxnSpPr>
        <p:spPr>
          <a:xfrm flipH="1" flipV="1">
            <a:off x="7470648" y="2752344"/>
            <a:ext cx="640081" cy="732536"/>
          </a:xfrm>
          <a:prstGeom prst="straightConnector1">
            <a:avLst/>
          </a:prstGeom>
          <a:ln w="730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189A2D6-4D36-4EFD-9C0B-D1DBE9B49E91}"/>
              </a:ext>
            </a:extLst>
          </p:cNvPr>
          <p:cNvCxnSpPr>
            <a:cxnSpLocks/>
          </p:cNvCxnSpPr>
          <p:nvPr/>
        </p:nvCxnSpPr>
        <p:spPr>
          <a:xfrm flipH="1">
            <a:off x="5552314" y="4919472"/>
            <a:ext cx="1220342" cy="0"/>
          </a:xfrm>
          <a:prstGeom prst="straightConnector1">
            <a:avLst/>
          </a:prstGeom>
          <a:ln w="730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0831A8D-97A9-4546-AB0B-6F67B3AB5B1F}"/>
              </a:ext>
            </a:extLst>
          </p:cNvPr>
          <p:cNvSpPr txBox="1"/>
          <p:nvPr/>
        </p:nvSpPr>
        <p:spPr>
          <a:xfrm>
            <a:off x="8203627" y="1278912"/>
            <a:ext cx="3819548" cy="2062103"/>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lang="en-GB" sz="3200" dirty="0">
                <a:solidFill>
                  <a:schemeClr val="bg1"/>
                </a:solidFill>
                <a:latin typeface="Gill Sans MT" panose="020B0502020104020203" pitchFamily="34" charset="0"/>
              </a:rPr>
              <a:t>Growing Faith </a:t>
            </a:r>
            <a:r>
              <a:rPr lang="en-GB" sz="3200" i="1" dirty="0">
                <a:solidFill>
                  <a:schemeClr val="bg1"/>
                </a:solidFill>
                <a:latin typeface="Gill Sans MT" panose="020B0502020104020203" pitchFamily="34" charset="0"/>
              </a:rPr>
              <a:t>‘separately’ </a:t>
            </a:r>
            <a:r>
              <a:rPr lang="en-GB" sz="3200" dirty="0">
                <a:solidFill>
                  <a:schemeClr val="bg1"/>
                </a:solidFill>
                <a:latin typeface="Gill Sans MT" panose="020B0502020104020203" pitchFamily="34" charset="0"/>
              </a:rPr>
              <a:t>in Schools, Churches and Households</a:t>
            </a:r>
          </a:p>
        </p:txBody>
      </p:sp>
      <p:sp>
        <p:nvSpPr>
          <p:cNvPr id="24" name="TextBox 23">
            <a:extLst>
              <a:ext uri="{FF2B5EF4-FFF2-40B4-BE49-F238E27FC236}">
                <a16:creationId xmlns:a16="http://schemas.microsoft.com/office/drawing/2014/main" id="{8FBAC0BC-28A4-495A-83D8-AC3964B96C39}"/>
              </a:ext>
            </a:extLst>
          </p:cNvPr>
          <p:cNvSpPr txBox="1"/>
          <p:nvPr/>
        </p:nvSpPr>
        <p:spPr>
          <a:xfrm>
            <a:off x="289641" y="2132552"/>
            <a:ext cx="2910114" cy="1477328"/>
          </a:xfrm>
          <a:prstGeom prst="rect">
            <a:avLst/>
          </a:prstGeom>
          <a:noFill/>
        </p:spPr>
        <p:txBody>
          <a:bodyPr wrap="square" rtlCol="0">
            <a:spAutoFit/>
          </a:bodyPr>
          <a:lstStyle/>
          <a:p>
            <a:pPr algn="ctr"/>
            <a:r>
              <a:rPr lang="en-GB" dirty="0">
                <a:latin typeface="Gill Sans MT" panose="020B0502020104020203" pitchFamily="34" charset="0"/>
              </a:rPr>
              <a:t>One could quite easily imagine an effective approach that focused on developing work in each of </a:t>
            </a:r>
            <a:r>
              <a:rPr lang="en-GB" b="1" dirty="0">
                <a:latin typeface="Gill Sans MT" panose="020B0502020104020203" pitchFamily="34" charset="0"/>
              </a:rPr>
              <a:t>these 3 discrete areas</a:t>
            </a:r>
          </a:p>
        </p:txBody>
      </p:sp>
      <p:sp>
        <p:nvSpPr>
          <p:cNvPr id="25" name="TextBox 24">
            <a:extLst>
              <a:ext uri="{FF2B5EF4-FFF2-40B4-BE49-F238E27FC236}">
                <a16:creationId xmlns:a16="http://schemas.microsoft.com/office/drawing/2014/main" id="{CEEF2644-2E5E-4569-B46B-F163C4C74D4F}"/>
              </a:ext>
            </a:extLst>
          </p:cNvPr>
          <p:cNvSpPr txBox="1"/>
          <p:nvPr/>
        </p:nvSpPr>
        <p:spPr>
          <a:xfrm>
            <a:off x="4755243" y="5146040"/>
            <a:ext cx="2910114" cy="1200329"/>
          </a:xfrm>
          <a:prstGeom prst="rect">
            <a:avLst/>
          </a:prstGeom>
          <a:noFill/>
        </p:spPr>
        <p:txBody>
          <a:bodyPr wrap="square" rtlCol="0">
            <a:spAutoFit/>
          </a:bodyPr>
          <a:lstStyle/>
          <a:p>
            <a:pPr algn="ctr"/>
            <a:r>
              <a:rPr lang="en-GB" dirty="0">
                <a:latin typeface="Gill Sans MT" panose="020B0502020104020203" pitchFamily="34" charset="0"/>
              </a:rPr>
              <a:t>Some of our GF activities may indeed focus on the empowering of work within each circle </a:t>
            </a:r>
          </a:p>
        </p:txBody>
      </p:sp>
      <p:pic>
        <p:nvPicPr>
          <p:cNvPr id="19" name="Picture 18" descr="C:\Users\andy.wolfe\AppData\Local\Microsoft\Windows\INetCache\Content.MSO\D5617DE5.tmp">
            <a:hlinkClick r:id="rId3" tgtFrame="_blank"/>
            <a:extLst>
              <a:ext uri="{FF2B5EF4-FFF2-40B4-BE49-F238E27FC236}">
                <a16:creationId xmlns:a16="http://schemas.microsoft.com/office/drawing/2014/main" id="{0AF34623-17A7-4F50-AF8E-733329AFBA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508671" y="230188"/>
            <a:ext cx="2463800" cy="741045"/>
          </a:xfrm>
          <a:prstGeom prst="rect">
            <a:avLst/>
          </a:prstGeom>
          <a:noFill/>
          <a:ln>
            <a:noFill/>
          </a:ln>
        </p:spPr>
      </p:pic>
      <p:sp>
        <p:nvSpPr>
          <p:cNvPr id="2" name="Rectangle 1">
            <a:extLst>
              <a:ext uri="{FF2B5EF4-FFF2-40B4-BE49-F238E27FC236}">
                <a16:creationId xmlns:a16="http://schemas.microsoft.com/office/drawing/2014/main" id="{2B856DCE-F051-471D-8889-9EF7842F6367}"/>
              </a:ext>
            </a:extLst>
          </p:cNvPr>
          <p:cNvSpPr/>
          <p:nvPr/>
        </p:nvSpPr>
        <p:spPr>
          <a:xfrm>
            <a:off x="414670" y="548188"/>
            <a:ext cx="4269577" cy="769441"/>
          </a:xfrm>
          <a:prstGeom prst="rect">
            <a:avLst/>
          </a:prstGeom>
        </p:spPr>
        <p:txBody>
          <a:bodyPr wrap="square">
            <a:spAutoFit/>
          </a:bodyPr>
          <a:lstStyle/>
          <a:p>
            <a:r>
              <a:rPr lang="en-GB" sz="4400" b="1" dirty="0"/>
              <a:t>‘Growing Faith’</a:t>
            </a:r>
          </a:p>
        </p:txBody>
      </p:sp>
    </p:spTree>
    <p:extLst>
      <p:ext uri="{BB962C8B-B14F-4D97-AF65-F5344CB8AC3E}">
        <p14:creationId xmlns:p14="http://schemas.microsoft.com/office/powerpoint/2010/main" val="177704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7399A8E0-1524-49EC-A733-8FE83B289838}"/>
              </a:ext>
            </a:extLst>
          </p:cNvPr>
          <p:cNvGraphicFramePr/>
          <p:nvPr/>
        </p:nvGraphicFramePr>
        <p:xfrm>
          <a:off x="2032000" y="62411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C925500-F96B-4B5C-B899-70C79C703B5B}"/>
              </a:ext>
            </a:extLst>
          </p:cNvPr>
          <p:cNvSpPr txBox="1"/>
          <p:nvPr/>
        </p:nvSpPr>
        <p:spPr>
          <a:xfrm>
            <a:off x="8753856" y="1278188"/>
            <a:ext cx="3346704" cy="1200329"/>
          </a:xfrm>
          <a:prstGeom prst="rect">
            <a:avLst/>
          </a:prstGeom>
          <a:noFill/>
        </p:spPr>
        <p:txBody>
          <a:bodyPr wrap="square" rtlCol="0">
            <a:spAutoFit/>
          </a:bodyPr>
          <a:lstStyle/>
          <a:p>
            <a:pPr algn="ctr"/>
            <a:r>
              <a:rPr lang="en-GB" dirty="0">
                <a:latin typeface="Gill Sans MT" panose="020B0502020104020203" pitchFamily="34" charset="0"/>
              </a:rPr>
              <a:t>However, our primary focus for Growing Faith is the intersection between 2 or more of the elements</a:t>
            </a:r>
          </a:p>
        </p:txBody>
      </p:sp>
      <p:sp>
        <p:nvSpPr>
          <p:cNvPr id="14" name="TextBox 13">
            <a:extLst>
              <a:ext uri="{FF2B5EF4-FFF2-40B4-BE49-F238E27FC236}">
                <a16:creationId xmlns:a16="http://schemas.microsoft.com/office/drawing/2014/main" id="{06756B70-3D05-46B7-9F43-2CA7E5698009}"/>
              </a:ext>
            </a:extLst>
          </p:cNvPr>
          <p:cNvSpPr txBox="1"/>
          <p:nvPr/>
        </p:nvSpPr>
        <p:spPr>
          <a:xfrm>
            <a:off x="8753856" y="2594324"/>
            <a:ext cx="3346704" cy="1477328"/>
          </a:xfrm>
          <a:prstGeom prst="rect">
            <a:avLst/>
          </a:prstGeom>
          <a:noFill/>
        </p:spPr>
        <p:txBody>
          <a:bodyPr wrap="square" rtlCol="0">
            <a:spAutoFit/>
          </a:bodyPr>
          <a:lstStyle/>
          <a:p>
            <a:pPr algn="ctr"/>
            <a:r>
              <a:rPr lang="en-GB" dirty="0">
                <a:latin typeface="Gill Sans MT" panose="020B0502020104020203" pitchFamily="34" charset="0"/>
              </a:rPr>
              <a:t>Our understanding of young people’s faith development is that it much more likely to happen, and be sustained if it happens in the intersection</a:t>
            </a:r>
          </a:p>
        </p:txBody>
      </p:sp>
      <p:cxnSp>
        <p:nvCxnSpPr>
          <p:cNvPr id="20" name="Straight Arrow Connector 19">
            <a:extLst>
              <a:ext uri="{FF2B5EF4-FFF2-40B4-BE49-F238E27FC236}">
                <a16:creationId xmlns:a16="http://schemas.microsoft.com/office/drawing/2014/main" id="{087C0B93-D7C5-44D5-8D70-0A8EAEE27E05}"/>
              </a:ext>
            </a:extLst>
          </p:cNvPr>
          <p:cNvCxnSpPr>
            <a:cxnSpLocks/>
          </p:cNvCxnSpPr>
          <p:nvPr/>
        </p:nvCxnSpPr>
        <p:spPr>
          <a:xfrm flipH="1">
            <a:off x="5034788" y="1950136"/>
            <a:ext cx="3990340" cy="108039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844B8A-F344-41F4-A602-5A9914CE26AA}"/>
              </a:ext>
            </a:extLst>
          </p:cNvPr>
          <p:cNvCxnSpPr>
            <a:cxnSpLocks/>
          </p:cNvCxnSpPr>
          <p:nvPr/>
        </p:nvCxnSpPr>
        <p:spPr>
          <a:xfrm flipH="1">
            <a:off x="6096000" y="3030535"/>
            <a:ext cx="2889504" cy="167943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7FCA90A-22C3-42EB-A79F-0EDC9335DEC5}"/>
              </a:ext>
            </a:extLst>
          </p:cNvPr>
          <p:cNvCxnSpPr>
            <a:cxnSpLocks/>
          </p:cNvCxnSpPr>
          <p:nvPr/>
        </p:nvCxnSpPr>
        <p:spPr>
          <a:xfrm flipH="1">
            <a:off x="6882384" y="2272230"/>
            <a:ext cx="2217294" cy="7972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AD1EC30-F82C-4744-A964-34BFEA2505E5}"/>
              </a:ext>
            </a:extLst>
          </p:cNvPr>
          <p:cNvCxnSpPr>
            <a:cxnSpLocks/>
          </p:cNvCxnSpPr>
          <p:nvPr/>
        </p:nvCxnSpPr>
        <p:spPr>
          <a:xfrm flipH="1">
            <a:off x="6096000" y="2621737"/>
            <a:ext cx="2975166" cy="101944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33CB62-4DB2-4B2B-87DE-9CB8184A5219}"/>
              </a:ext>
            </a:extLst>
          </p:cNvPr>
          <p:cNvSpPr txBox="1"/>
          <p:nvPr/>
        </p:nvSpPr>
        <p:spPr>
          <a:xfrm>
            <a:off x="348343" y="1060704"/>
            <a:ext cx="3730171" cy="1754326"/>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lang="en-GB" sz="3600" dirty="0">
                <a:solidFill>
                  <a:schemeClr val="bg1"/>
                </a:solidFill>
                <a:latin typeface="Gill Sans MT" panose="020B0502020104020203" pitchFamily="34" charset="0"/>
              </a:rPr>
              <a:t>The </a:t>
            </a:r>
          </a:p>
          <a:p>
            <a:pPr algn="ctr"/>
            <a:r>
              <a:rPr lang="en-GB" sz="3600" i="1" dirty="0">
                <a:solidFill>
                  <a:schemeClr val="bg1"/>
                </a:solidFill>
                <a:latin typeface="Gill Sans MT" panose="020B0502020104020203" pitchFamily="34" charset="0"/>
              </a:rPr>
              <a:t>Growing Faith</a:t>
            </a:r>
            <a:r>
              <a:rPr lang="en-GB" sz="3600" dirty="0">
                <a:solidFill>
                  <a:schemeClr val="bg1"/>
                </a:solidFill>
                <a:latin typeface="Gill Sans MT" panose="020B0502020104020203" pitchFamily="34" charset="0"/>
              </a:rPr>
              <a:t> Intersection</a:t>
            </a:r>
          </a:p>
        </p:txBody>
      </p:sp>
      <p:pic>
        <p:nvPicPr>
          <p:cNvPr id="11" name="Picture 10" descr="C:\Users\andy.wolfe\AppData\Local\Microsoft\Windows\INetCache\Content.MSO\D5617DE5.tmp">
            <a:hlinkClick r:id="rId8" tgtFrame="_blank"/>
            <a:extLst>
              <a:ext uri="{FF2B5EF4-FFF2-40B4-BE49-F238E27FC236}">
                <a16:creationId xmlns:a16="http://schemas.microsoft.com/office/drawing/2014/main" id="{6DB4C0B4-62B0-414E-B693-DC9D695CE85F}"/>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508671" y="230188"/>
            <a:ext cx="2463800" cy="741045"/>
          </a:xfrm>
          <a:prstGeom prst="rect">
            <a:avLst/>
          </a:prstGeom>
          <a:noFill/>
          <a:ln>
            <a:noFill/>
          </a:ln>
        </p:spPr>
      </p:pic>
    </p:spTree>
    <p:extLst>
      <p:ext uri="{BB962C8B-B14F-4D97-AF65-F5344CB8AC3E}">
        <p14:creationId xmlns:p14="http://schemas.microsoft.com/office/powerpoint/2010/main" val="1992299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pic>
        <p:nvPicPr>
          <p:cNvPr id="3" name="Picture 2" descr="A close up of text on a white background&#10;&#10;Description automatically generated">
            <a:extLst>
              <a:ext uri="{FF2B5EF4-FFF2-40B4-BE49-F238E27FC236}">
                <a16:creationId xmlns:a16="http://schemas.microsoft.com/office/drawing/2014/main" id="{3EB63B9B-ACFD-454E-91C8-71FBDC992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64241" y="1000790"/>
            <a:ext cx="6570920" cy="5143500"/>
          </a:xfrm>
          <a:prstGeom prst="rect">
            <a:avLst/>
          </a:prstGeom>
        </p:spPr>
      </p:pic>
    </p:spTree>
    <p:extLst>
      <p:ext uri="{BB962C8B-B14F-4D97-AF65-F5344CB8AC3E}">
        <p14:creationId xmlns:p14="http://schemas.microsoft.com/office/powerpoint/2010/main" val="1658430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5816977"/>
          </a:xfrm>
          <a:prstGeom prst="rect">
            <a:avLst/>
          </a:prstGeom>
        </p:spPr>
        <p:txBody>
          <a:bodyPr wrap="square">
            <a:spAutoFit/>
          </a:bodyPr>
          <a:lstStyle/>
          <a:p>
            <a:pPr lvl="0"/>
            <a:r>
              <a:rPr lang="en-US" sz="2800" b="1" dirty="0"/>
              <a:t>Schools’ </a:t>
            </a:r>
            <a:r>
              <a:rPr lang="en-US" sz="2800" b="1" u="sng" dirty="0"/>
              <a:t>Outcomes </a:t>
            </a:r>
            <a:r>
              <a:rPr lang="en-US" sz="2800" dirty="0"/>
              <a:t>+ Character		(</a:t>
            </a:r>
            <a:r>
              <a:rPr lang="en-US" sz="2800" i="1" dirty="0"/>
              <a:t>grace</a:t>
            </a:r>
            <a:r>
              <a:rPr lang="en-US" sz="2800" dirty="0"/>
              <a:t>)</a:t>
            </a:r>
            <a:endParaRPr lang="en-GB" sz="2800" dirty="0"/>
          </a:p>
          <a:p>
            <a:r>
              <a:rPr lang="en-US" sz="2800" dirty="0"/>
              <a:t>		+ Health and Well-Being	(</a:t>
            </a:r>
            <a:r>
              <a:rPr lang="en-US" sz="2800" i="1" dirty="0"/>
              <a:t>children of God</a:t>
            </a:r>
            <a:r>
              <a:rPr lang="en-US" sz="2800" dirty="0"/>
              <a:t>)</a:t>
            </a:r>
            <a:endParaRPr lang="en-GB" sz="2800" dirty="0"/>
          </a:p>
          <a:p>
            <a:r>
              <a:rPr lang="en-US" sz="2800" dirty="0"/>
              <a:t>		+ Learning		           (</a:t>
            </a:r>
            <a:r>
              <a:rPr lang="en-US" sz="2800" i="1" dirty="0"/>
              <a:t>growing</a:t>
            </a:r>
            <a:r>
              <a:rPr lang="en-US" sz="2800" dirty="0"/>
              <a:t>)</a:t>
            </a:r>
            <a:endParaRPr lang="en-GB" sz="2800" dirty="0"/>
          </a:p>
          <a:p>
            <a:r>
              <a:rPr lang="en-GB" sz="2800" dirty="0"/>
              <a:t> </a:t>
            </a:r>
          </a:p>
          <a:p>
            <a:pPr lvl="0"/>
            <a:r>
              <a:rPr lang="en-US" sz="2800" b="1" dirty="0"/>
              <a:t>Shared </a:t>
            </a:r>
            <a:r>
              <a:rPr lang="en-US" sz="2800" b="1" u="sng" dirty="0"/>
              <a:t>Leadership</a:t>
            </a:r>
            <a:r>
              <a:rPr lang="en-US" sz="2800" dirty="0"/>
              <a:t> + Christian Vision	(</a:t>
            </a:r>
            <a:r>
              <a:rPr lang="en-US" sz="2800" i="1" dirty="0"/>
              <a:t>prophetic voice</a:t>
            </a:r>
            <a:r>
              <a:rPr lang="en-US" sz="2800" dirty="0"/>
              <a:t>)</a:t>
            </a:r>
            <a:endParaRPr lang="en-GB" sz="2800" dirty="0"/>
          </a:p>
          <a:p>
            <a:r>
              <a:rPr lang="en-US" sz="2800" dirty="0"/>
              <a:t>		+ Resourcing	           (</a:t>
            </a:r>
            <a:r>
              <a:rPr lang="en-US" sz="2800" i="1" dirty="0"/>
              <a:t>reservoirs of hope</a:t>
            </a:r>
            <a:r>
              <a:rPr lang="en-US" sz="2800" dirty="0"/>
              <a:t>)</a:t>
            </a:r>
            <a:endParaRPr lang="en-GB" sz="2800" dirty="0"/>
          </a:p>
          <a:p>
            <a:r>
              <a:rPr lang="en-GB" sz="2800" dirty="0"/>
              <a:t> </a:t>
            </a:r>
          </a:p>
          <a:p>
            <a:pPr lvl="0"/>
            <a:r>
              <a:rPr lang="en-US" sz="2800" b="1" dirty="0"/>
              <a:t>Local </a:t>
            </a:r>
            <a:r>
              <a:rPr lang="en-US" sz="2800" b="1" u="sng" dirty="0"/>
              <a:t>Mission</a:t>
            </a:r>
            <a:r>
              <a:rPr lang="en-US" sz="2800" dirty="0"/>
              <a:t>+ Inspire		(</a:t>
            </a:r>
            <a:r>
              <a:rPr lang="en-US" sz="2800" i="1" dirty="0"/>
              <a:t>disciple</a:t>
            </a:r>
            <a:r>
              <a:rPr lang="en-US" sz="2800" dirty="0"/>
              <a:t>)</a:t>
            </a:r>
            <a:endParaRPr lang="en-GB" sz="2800" dirty="0"/>
          </a:p>
          <a:p>
            <a:r>
              <a:rPr lang="en-US" sz="2800" dirty="0"/>
              <a:t>		 + Equip		(</a:t>
            </a:r>
            <a:r>
              <a:rPr lang="en-US" sz="2800" i="1" dirty="0"/>
              <a:t>commission</a:t>
            </a:r>
            <a:r>
              <a:rPr lang="en-US" sz="2800" dirty="0"/>
              <a:t>)</a:t>
            </a:r>
            <a:endParaRPr lang="en-GB" sz="2800" dirty="0"/>
          </a:p>
          <a:p>
            <a:r>
              <a:rPr lang="en-GB" sz="2800" dirty="0"/>
              <a:t> </a:t>
            </a:r>
          </a:p>
          <a:p>
            <a:pPr lvl="0"/>
            <a:r>
              <a:rPr lang="en-US" sz="2800" b="1" dirty="0"/>
              <a:t>Building the </a:t>
            </a:r>
            <a:r>
              <a:rPr lang="en-US" sz="2800" b="1" u="sng" dirty="0"/>
              <a:t>Future</a:t>
            </a:r>
            <a:r>
              <a:rPr lang="en-US" sz="2800" dirty="0"/>
              <a:t> + </a:t>
            </a:r>
            <a:r>
              <a:rPr lang="en-US" sz="2800" dirty="0" err="1"/>
              <a:t>Neighbour</a:t>
            </a:r>
            <a:r>
              <a:rPr lang="en-US" sz="2800" dirty="0"/>
              <a:t>(hood)	(</a:t>
            </a:r>
            <a:r>
              <a:rPr lang="en-US" sz="2800" i="1" dirty="0"/>
              <a:t>love</a:t>
            </a:r>
            <a:r>
              <a:rPr lang="en-US" sz="2800" dirty="0"/>
              <a:t>)</a:t>
            </a:r>
            <a:endParaRPr lang="en-GB" sz="2800" dirty="0"/>
          </a:p>
          <a:p>
            <a:r>
              <a:rPr lang="en-US" sz="2800" dirty="0"/>
              <a:t>		  + Structure(s)	(</a:t>
            </a:r>
            <a:r>
              <a:rPr lang="en-US" sz="2800" i="1" dirty="0"/>
              <a:t>eternity</a:t>
            </a:r>
            <a:r>
              <a:rPr lang="en-US" sz="2800" dirty="0"/>
              <a:t>)</a:t>
            </a:r>
            <a:endParaRPr lang="en-GB" sz="2800" dirty="0"/>
          </a:p>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4019162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6617196"/>
          </a:xfrm>
          <a:prstGeom prst="rect">
            <a:avLst/>
          </a:prstGeom>
        </p:spPr>
        <p:txBody>
          <a:bodyPr wrap="square">
            <a:spAutoFit/>
          </a:bodyPr>
          <a:lstStyle/>
          <a:p>
            <a:pPr lvl="0"/>
            <a:r>
              <a:rPr lang="en-GB" sz="2800" b="1" dirty="0"/>
              <a:t>And so far………</a:t>
            </a:r>
          </a:p>
          <a:p>
            <a:pPr lvl="0"/>
            <a:endParaRPr lang="en-GB" sz="2800" b="1" dirty="0"/>
          </a:p>
          <a:p>
            <a:pPr lvl="0"/>
            <a:r>
              <a:rPr lang="en-GB" sz="4400" b="1" dirty="0"/>
              <a:t>What if we are inclusive </a:t>
            </a:r>
            <a:r>
              <a:rPr lang="en-GB" sz="2800" b="1" dirty="0"/>
              <a:t>– admissions policy</a:t>
            </a:r>
          </a:p>
          <a:p>
            <a:pPr lvl="0"/>
            <a:endParaRPr lang="en-GB" sz="2800" b="1" dirty="0"/>
          </a:p>
          <a:p>
            <a:pPr lvl="0"/>
            <a:r>
              <a:rPr lang="en-GB" sz="4400" b="1" dirty="0"/>
              <a:t>What do we expect of a leader in schools </a:t>
            </a:r>
            <a:r>
              <a:rPr lang="en-GB" sz="2800" b="1" dirty="0"/>
              <a:t>– appointments</a:t>
            </a:r>
          </a:p>
          <a:p>
            <a:pPr lvl="0"/>
            <a:endParaRPr lang="en-GB" sz="2800" b="1" dirty="0"/>
          </a:p>
          <a:p>
            <a:pPr lvl="0"/>
            <a:r>
              <a:rPr lang="en-GB" sz="4400" b="1" dirty="0"/>
              <a:t>What does it mean to ‘Live Well Together’? </a:t>
            </a:r>
            <a:r>
              <a:rPr lang="en-GB" sz="2800" b="1" dirty="0"/>
              <a:t>Code of Conduct</a:t>
            </a:r>
          </a:p>
          <a:p>
            <a:pPr lvl="0"/>
            <a:endParaRPr lang="en-GB" sz="2800" b="1" dirty="0"/>
          </a:p>
          <a:p>
            <a:pPr lvl="0"/>
            <a:r>
              <a:rPr lang="en-GB" sz="2800" b="1" dirty="0"/>
              <a:t>What else? Policies</a:t>
            </a:r>
            <a:endParaRPr lang="en-GB" sz="2800" dirty="0"/>
          </a:p>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477835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1077218"/>
          </a:xfrm>
          <a:prstGeom prst="rect">
            <a:avLst/>
          </a:prstGeom>
        </p:spPr>
        <p:txBody>
          <a:bodyPr wrap="square">
            <a:spAutoFit/>
          </a:bodyPr>
          <a:lstStyle/>
          <a:p>
            <a:pPr lvl="0"/>
            <a:endParaRPr lang="en-GB" sz="2800" dirty="0"/>
          </a:p>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endParaRPr lang="en-GB" dirty="0"/>
          </a:p>
        </p:txBody>
      </p:sp>
      <p:sp>
        <p:nvSpPr>
          <p:cNvPr id="3" name="Rectangle 2">
            <a:extLst>
              <a:ext uri="{FF2B5EF4-FFF2-40B4-BE49-F238E27FC236}">
                <a16:creationId xmlns:a16="http://schemas.microsoft.com/office/drawing/2014/main" id="{10877FA9-577E-44A6-99C3-B6D46A155DF3}"/>
              </a:ext>
            </a:extLst>
          </p:cNvPr>
          <p:cNvSpPr/>
          <p:nvPr/>
        </p:nvSpPr>
        <p:spPr>
          <a:xfrm>
            <a:off x="637953" y="107341"/>
            <a:ext cx="8506047" cy="2418611"/>
          </a:xfrm>
          <a:prstGeom prst="rect">
            <a:avLst/>
          </a:prstGeom>
        </p:spPr>
        <p:txBody>
          <a:bodyPr wrap="square">
            <a:spAutoFit/>
          </a:bodyPr>
          <a:lstStyle/>
          <a:p>
            <a:pPr>
              <a:lnSpc>
                <a:spcPct val="107000"/>
              </a:lnSpc>
              <a:spcAft>
                <a:spcPts val="0"/>
              </a:spcAft>
            </a:pPr>
            <a:r>
              <a:rPr lang="en-GB" b="1" u="sng" dirty="0">
                <a:latin typeface="Arial" panose="020B0604020202020204" pitchFamily="34" charset="0"/>
                <a:ea typeface="Calibri" panose="020F0502020204030204" pitchFamily="34" charset="0"/>
                <a:cs typeface="Times New Roman" panose="02020603050405020304" pitchFamily="18" charset="0"/>
              </a:rPr>
              <a:t>Area of activity 1</a:t>
            </a:r>
            <a:r>
              <a:rPr lang="en-GB" b="1" dirty="0">
                <a:latin typeface="Arial" panose="020B0604020202020204" pitchFamily="34" charset="0"/>
                <a:ea typeface="Calibri" panose="020F0502020204030204" pitchFamily="34" charset="0"/>
                <a:cs typeface="Times New Roman" panose="02020603050405020304" pitchFamily="18" charset="0"/>
              </a:rPr>
              <a:t>		Schools’ Outcomes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b="1" dirty="0">
                <a:latin typeface="Arial" panose="020B060402020202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b="1" dirty="0">
                <a:latin typeface="Arial" panose="020B0604020202020204" pitchFamily="34" charset="0"/>
                <a:ea typeface="Calibri" panose="020F0502020204030204" pitchFamily="34" charset="0"/>
                <a:cs typeface="Times New Roman" panose="02020603050405020304" pitchFamily="18" charset="0"/>
              </a:rPr>
              <a:t>Focus:</a:t>
            </a:r>
            <a:br>
              <a:rPr lang="en-GB" dirty="0">
                <a:latin typeface="Arial" panose="020B0604020202020204" pitchFamily="34" charset="0"/>
                <a:ea typeface="Calibri" panose="020F0502020204030204" pitchFamily="34" charset="0"/>
                <a:cs typeface="Times New Roman" panose="02020603050405020304" pitchFamily="18" charset="0"/>
              </a:rPr>
            </a:br>
            <a:r>
              <a:rPr lang="en-GB" b="1" i="1" dirty="0">
                <a:latin typeface="Arial" panose="020B0604020202020204" pitchFamily="34" charset="0"/>
                <a:ea typeface="Calibri" panose="020F0502020204030204" pitchFamily="34" charset="0"/>
                <a:cs typeface="Times New Roman" panose="02020603050405020304" pitchFamily="18" charset="0"/>
              </a:rPr>
              <a:t>Character</a:t>
            </a:r>
            <a:r>
              <a:rPr lang="en-GB" dirty="0">
                <a:latin typeface="Arial" panose="020B0604020202020204" pitchFamily="34" charset="0"/>
                <a:ea typeface="Calibri" panose="020F0502020204030204" pitchFamily="34" charset="0"/>
                <a:cs typeface="Times New Roman" panose="02020603050405020304" pitchFamily="18" charset="0"/>
              </a:rPr>
              <a:t> (grace)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Arial" panose="020B0604020202020204" pitchFamily="34" charset="0"/>
                <a:ea typeface="Calibri" panose="020F0502020204030204" pitchFamily="34" charset="0"/>
                <a:cs typeface="Times New Roman" panose="02020603050405020304" pitchFamily="18" charset="0"/>
              </a:rPr>
              <a:t>The challenge – we should expect all in our schools to understand what Christian character means – including Christian values and virtues (forgiveness, acceptance, generosity)</a:t>
            </a:r>
          </a:p>
          <a:p>
            <a:pP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DA3AD44-E677-42FF-9AF5-307182984E88}"/>
              </a:ext>
            </a:extLst>
          </p:cNvPr>
          <p:cNvGraphicFramePr>
            <a:graphicFrameLocks noGrp="1"/>
          </p:cNvGraphicFramePr>
          <p:nvPr>
            <p:extLst>
              <p:ext uri="{D42A27DB-BD31-4B8C-83A1-F6EECF244321}">
                <p14:modId xmlns:p14="http://schemas.microsoft.com/office/powerpoint/2010/main" val="3307081257"/>
              </p:ext>
            </p:extLst>
          </p:nvPr>
        </p:nvGraphicFramePr>
        <p:xfrm>
          <a:off x="709961" y="2328530"/>
          <a:ext cx="8142853" cy="2915607"/>
        </p:xfrm>
        <a:graphic>
          <a:graphicData uri="http://schemas.openxmlformats.org/drawingml/2006/table">
            <a:tbl>
              <a:tblPr firstRow="1" firstCol="1" bandRow="1">
                <a:tableStyleId>{5C22544A-7EE6-4342-B048-85BDC9FD1C3A}</a:tableStyleId>
              </a:tblPr>
              <a:tblGrid>
                <a:gridCol w="1547142">
                  <a:extLst>
                    <a:ext uri="{9D8B030D-6E8A-4147-A177-3AD203B41FA5}">
                      <a16:colId xmlns:a16="http://schemas.microsoft.com/office/drawing/2014/main" val="2325080108"/>
                    </a:ext>
                  </a:extLst>
                </a:gridCol>
                <a:gridCol w="4615253">
                  <a:extLst>
                    <a:ext uri="{9D8B030D-6E8A-4147-A177-3AD203B41FA5}">
                      <a16:colId xmlns:a16="http://schemas.microsoft.com/office/drawing/2014/main" val="3223121945"/>
                    </a:ext>
                  </a:extLst>
                </a:gridCol>
                <a:gridCol w="1980458">
                  <a:extLst>
                    <a:ext uri="{9D8B030D-6E8A-4147-A177-3AD203B41FA5}">
                      <a16:colId xmlns:a16="http://schemas.microsoft.com/office/drawing/2014/main" val="461741597"/>
                    </a:ext>
                  </a:extLst>
                </a:gridCol>
              </a:tblGrid>
              <a:tr h="220741">
                <a:tc>
                  <a:txBody>
                    <a:bodyPr/>
                    <a:lstStyle/>
                    <a:p>
                      <a:pPr algn="ctr">
                        <a:lnSpc>
                          <a:spcPct val="107000"/>
                        </a:lnSpc>
                        <a:spcAft>
                          <a:spcPts val="0"/>
                        </a:spcAft>
                      </a:pPr>
                      <a:r>
                        <a:rPr lang="en-GB" sz="1200">
                          <a:effectLst/>
                        </a:rPr>
                        <a:t>What to do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How</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Who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2378115"/>
                  </a:ext>
                </a:extLst>
              </a:tr>
              <a:tr h="1226289">
                <a:tc>
                  <a:txBody>
                    <a:bodyPr/>
                    <a:lstStyle/>
                    <a:p>
                      <a:pPr>
                        <a:lnSpc>
                          <a:spcPct val="107000"/>
                        </a:lnSpc>
                        <a:spcAft>
                          <a:spcPts val="0"/>
                        </a:spcAft>
                      </a:pPr>
                      <a:r>
                        <a:rPr lang="en-GB" sz="1200">
                          <a:effectLst/>
                        </a:rPr>
                        <a:t>Promote the development of character education in all schools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n-GB" sz="1200">
                          <a:effectLst/>
                        </a:rPr>
                        <a:t>Role out of Peer Support Network (PSN) focussed around ethos enhancing outcomes</a:t>
                      </a:r>
                      <a:endParaRPr lang="en-GB" sz="1100">
                        <a:effectLst/>
                      </a:endParaRPr>
                    </a:p>
                    <a:p>
                      <a:pPr marL="342900" lvl="0" indent="-342900">
                        <a:lnSpc>
                          <a:spcPct val="115000"/>
                        </a:lnSpc>
                        <a:spcAft>
                          <a:spcPts val="0"/>
                        </a:spcAft>
                        <a:buFont typeface="Symbol" panose="05050102010706020507" pitchFamily="18" charset="2"/>
                        <a:buChar char=""/>
                      </a:pPr>
                      <a:r>
                        <a:rPr lang="en-GB" sz="1200">
                          <a:effectLst/>
                        </a:rPr>
                        <a:t>Support ethos/values days in (clusters of) schools – encourage and roll out good practice</a:t>
                      </a:r>
                      <a:endParaRPr lang="en-GB" sz="1100">
                        <a:effectLst/>
                      </a:endParaRPr>
                    </a:p>
                    <a:p>
                      <a:pPr marL="342900" lvl="0" indent="-342900">
                        <a:lnSpc>
                          <a:spcPct val="115000"/>
                        </a:lnSpc>
                        <a:spcAft>
                          <a:spcPts val="0"/>
                        </a:spcAft>
                        <a:buFont typeface="Symbol" panose="05050102010706020507" pitchFamily="18" charset="2"/>
                        <a:buChar char=""/>
                      </a:pPr>
                      <a:r>
                        <a:rPr lang="en-GB" sz="1200">
                          <a:effectLst/>
                        </a:rPr>
                        <a:t>Bishop’s Award annually with different focus each year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n-GB" sz="1200">
                          <a:effectLst/>
                        </a:rPr>
                        <a:t>CEFEL</a:t>
                      </a:r>
                      <a:endParaRPr lang="en-GB" sz="1100">
                        <a:effectLst/>
                      </a:endParaRPr>
                    </a:p>
                    <a:p>
                      <a:pPr>
                        <a:lnSpc>
                          <a:spcPct val="107000"/>
                        </a:lnSpc>
                        <a:spcAft>
                          <a:spcPts val="0"/>
                        </a:spcAft>
                      </a:pPr>
                      <a:r>
                        <a:rPr lang="en-GB" sz="1200">
                          <a:effectLst/>
                        </a:rPr>
                        <a:t> </a:t>
                      </a:r>
                      <a:endParaRPr lang="en-GB" sz="1100">
                        <a:effectLst/>
                      </a:endParaRPr>
                    </a:p>
                    <a:p>
                      <a:pPr marL="342900" lvl="0" indent="-342900">
                        <a:lnSpc>
                          <a:spcPct val="115000"/>
                        </a:lnSpc>
                        <a:spcAft>
                          <a:spcPts val="0"/>
                        </a:spcAft>
                        <a:buFont typeface="Symbol" panose="05050102010706020507" pitchFamily="18" charset="2"/>
                        <a:buChar char=""/>
                      </a:pPr>
                      <a:r>
                        <a:rPr lang="en-GB" sz="1200">
                          <a:effectLst/>
                        </a:rPr>
                        <a:t>Schools with DBE promotion</a:t>
                      </a:r>
                      <a:endParaRPr lang="en-GB" sz="1100">
                        <a:effectLst/>
                      </a:endParaRPr>
                    </a:p>
                    <a:p>
                      <a:pPr marL="342900" lvl="0" indent="-342900">
                        <a:lnSpc>
                          <a:spcPct val="115000"/>
                        </a:lnSpc>
                        <a:spcAft>
                          <a:spcPts val="0"/>
                        </a:spcAft>
                        <a:buFont typeface="Symbol" panose="05050102010706020507" pitchFamily="18" charset="2"/>
                        <a:buChar char=""/>
                      </a:pPr>
                      <a:r>
                        <a:rPr lang="en-GB" sz="1200">
                          <a:effectLst/>
                        </a:rPr>
                        <a:t>DBE led/liaison with G4L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7732261"/>
                  </a:ext>
                </a:extLst>
              </a:tr>
              <a:tr h="729959">
                <a:tc>
                  <a:txBody>
                    <a:bodyPr/>
                    <a:lstStyle/>
                    <a:p>
                      <a:pPr>
                        <a:lnSpc>
                          <a:spcPct val="107000"/>
                        </a:lnSpc>
                        <a:spcAft>
                          <a:spcPts val="0"/>
                        </a:spcAft>
                      </a:pPr>
                      <a:r>
                        <a:rPr lang="en-GB" sz="1200">
                          <a:effectLst/>
                        </a:rPr>
                        <a:t>Provide focus on relevant SIAMS themes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n-GB" sz="1200">
                          <a:effectLst/>
                        </a:rPr>
                        <a:t>In particular provide resources and focus on global neighbours, justice and courageous advocacy (link to Bishop’s Award) and monitor school outcomes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n-GB" sz="1200">
                          <a:effectLst/>
                        </a:rPr>
                        <a:t>Consultant commission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7771303"/>
                  </a:ext>
                </a:extLst>
              </a:tr>
              <a:tr h="729959">
                <a:tc>
                  <a:txBody>
                    <a:bodyPr/>
                    <a:lstStyle/>
                    <a:p>
                      <a:pPr>
                        <a:lnSpc>
                          <a:spcPct val="107000"/>
                        </a:lnSpc>
                        <a:spcAft>
                          <a:spcPts val="0"/>
                        </a:spcAft>
                      </a:pPr>
                      <a:r>
                        <a:rPr lang="en-GB" sz="1200">
                          <a:effectLst/>
                        </a:rPr>
                        <a:t>Provide a new focus on character within school policy making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n-GB" sz="1200">
                          <a:effectLst/>
                        </a:rPr>
                        <a:t>Work with schools to develop a model behaviour policy for schools based on Vision for Education (V4E), including exclusions</a:t>
                      </a:r>
                      <a:endParaRPr lang="en-GB" sz="1100">
                        <a:effectLst/>
                      </a:endParaRPr>
                    </a:p>
                    <a:p>
                      <a:pPr marL="342900" lvl="0" indent="-342900">
                        <a:lnSpc>
                          <a:spcPct val="115000"/>
                        </a:lnSpc>
                        <a:spcAft>
                          <a:spcPts val="0"/>
                        </a:spcAft>
                        <a:buFont typeface="Symbol" panose="05050102010706020507" pitchFamily="18" charset="2"/>
                        <a:buChar char=""/>
                      </a:pPr>
                      <a:r>
                        <a:rPr lang="en-GB" sz="1200">
                          <a:effectLst/>
                        </a:rPr>
                        <a:t>Consider other policies/advice document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n-GB" sz="1200" dirty="0">
                          <a:effectLst/>
                        </a:rPr>
                        <a:t>DBE with schools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5054852"/>
                  </a:ext>
                </a:extLst>
              </a:tr>
            </a:tbl>
          </a:graphicData>
        </a:graphic>
      </p:graphicFrame>
    </p:spTree>
    <p:extLst>
      <p:ext uri="{BB962C8B-B14F-4D97-AF65-F5344CB8AC3E}">
        <p14:creationId xmlns:p14="http://schemas.microsoft.com/office/powerpoint/2010/main" val="3694679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646331"/>
          </a:xfrm>
          <a:prstGeom prst="rect">
            <a:avLst/>
          </a:prstGeom>
        </p:spPr>
        <p:txBody>
          <a:bodyPr wrap="square">
            <a:spAutoFit/>
          </a:bodyPr>
          <a:lstStyle/>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endParaRPr lang="en-GB" dirty="0"/>
          </a:p>
        </p:txBody>
      </p:sp>
      <p:sp>
        <p:nvSpPr>
          <p:cNvPr id="3" name="Rectangle 2">
            <a:extLst>
              <a:ext uri="{FF2B5EF4-FFF2-40B4-BE49-F238E27FC236}">
                <a16:creationId xmlns:a16="http://schemas.microsoft.com/office/drawing/2014/main" id="{879FBE3E-7AFF-450E-84B3-FC4BEC2C9487}"/>
              </a:ext>
            </a:extLst>
          </p:cNvPr>
          <p:cNvSpPr/>
          <p:nvPr/>
        </p:nvSpPr>
        <p:spPr>
          <a:xfrm>
            <a:off x="1137684" y="712382"/>
            <a:ext cx="8006316" cy="373757"/>
          </a:xfrm>
          <a:prstGeom prst="rect">
            <a:avLst/>
          </a:prstGeom>
        </p:spPr>
        <p:txBody>
          <a:bodyPr wrap="square">
            <a:spAutoFit/>
          </a:bodyPr>
          <a:lstStyle/>
          <a:p>
            <a:pPr>
              <a:lnSpc>
                <a:spcPct val="107000"/>
              </a:lnSpc>
              <a:spcAft>
                <a:spcPts val="0"/>
              </a:spcAft>
            </a:pPr>
            <a:r>
              <a:rPr lang="en-US" b="1" i="1" dirty="0">
                <a:latin typeface="Arial" panose="020B060402020202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AA4B30B-504F-4FCD-9FA2-AAF903470780}"/>
              </a:ext>
            </a:extLst>
          </p:cNvPr>
          <p:cNvSpPr/>
          <p:nvPr/>
        </p:nvSpPr>
        <p:spPr>
          <a:xfrm rot="1904763">
            <a:off x="1020103" y="4470214"/>
            <a:ext cx="3948838" cy="1036438"/>
          </a:xfrm>
          <a:prstGeom prst="rect">
            <a:avLst/>
          </a:prstGeom>
        </p:spPr>
        <p:txBody>
          <a:bodyPr wrap="none">
            <a:spAutoFit/>
          </a:bodyPr>
          <a:lstStyle/>
          <a:p>
            <a:pPr>
              <a:lnSpc>
                <a:spcPct val="107000"/>
              </a:lnSpc>
              <a:spcAft>
                <a:spcPts val="800"/>
              </a:spcAft>
            </a:pPr>
            <a:r>
              <a:rPr lang="en-GB" sz="6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Governance</a:t>
            </a:r>
          </a:p>
        </p:txBody>
      </p:sp>
      <p:sp>
        <p:nvSpPr>
          <p:cNvPr id="5" name="Rectangle 4">
            <a:extLst>
              <a:ext uri="{FF2B5EF4-FFF2-40B4-BE49-F238E27FC236}">
                <a16:creationId xmlns:a16="http://schemas.microsoft.com/office/drawing/2014/main" id="{15C5ADD1-7501-4244-BF1B-3E0EFF527FD4}"/>
              </a:ext>
            </a:extLst>
          </p:cNvPr>
          <p:cNvSpPr/>
          <p:nvPr/>
        </p:nvSpPr>
        <p:spPr>
          <a:xfrm>
            <a:off x="2994522" y="900038"/>
            <a:ext cx="3566041" cy="784702"/>
          </a:xfrm>
          <a:prstGeom prst="rect">
            <a:avLst/>
          </a:prstGeom>
        </p:spPr>
        <p:txBody>
          <a:bodyPr wrap="none">
            <a:spAutoFit/>
          </a:bodyPr>
          <a:lstStyle/>
          <a:p>
            <a:pPr>
              <a:lnSpc>
                <a:spcPct val="107000"/>
              </a:lnSpc>
              <a:spcAft>
                <a:spcPts val="800"/>
              </a:spcAft>
            </a:pPr>
            <a:r>
              <a:rPr lang="en-GB" sz="4400" dirty="0">
                <a:latin typeface="Calibri" panose="020F0502020204030204" pitchFamily="34" charset="0"/>
                <a:ea typeface="Calibri" panose="020F0502020204030204" pitchFamily="34" charset="0"/>
                <a:cs typeface="Times New Roman" panose="02020603050405020304" pitchFamily="18" charset="0"/>
              </a:rPr>
              <a:t>3 key priorities</a:t>
            </a:r>
          </a:p>
        </p:txBody>
      </p:sp>
      <p:sp>
        <p:nvSpPr>
          <p:cNvPr id="7" name="Rectangle 6">
            <a:extLst>
              <a:ext uri="{FF2B5EF4-FFF2-40B4-BE49-F238E27FC236}">
                <a16:creationId xmlns:a16="http://schemas.microsoft.com/office/drawing/2014/main" id="{CB90640F-8E84-4F0E-8841-67E0DFEA4658}"/>
              </a:ext>
            </a:extLst>
          </p:cNvPr>
          <p:cNvSpPr/>
          <p:nvPr/>
        </p:nvSpPr>
        <p:spPr>
          <a:xfrm rot="21001099">
            <a:off x="3863725" y="3296042"/>
            <a:ext cx="6250258" cy="847604"/>
          </a:xfrm>
          <a:prstGeom prst="rect">
            <a:avLst/>
          </a:prstGeom>
        </p:spPr>
        <p:txBody>
          <a:bodyPr wrap="square">
            <a:spAutoFit/>
          </a:bodyPr>
          <a:lstStyle/>
          <a:p>
            <a:pPr>
              <a:lnSpc>
                <a:spcPct val="107000"/>
              </a:lnSpc>
              <a:spcAft>
                <a:spcPts val="800"/>
              </a:spcAft>
            </a:pPr>
            <a:r>
              <a:rPr lang="en-GB" sz="4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Health and well being</a:t>
            </a:r>
          </a:p>
        </p:txBody>
      </p:sp>
      <p:sp>
        <p:nvSpPr>
          <p:cNvPr id="10" name="Rectangle 9">
            <a:extLst>
              <a:ext uri="{FF2B5EF4-FFF2-40B4-BE49-F238E27FC236}">
                <a16:creationId xmlns:a16="http://schemas.microsoft.com/office/drawing/2014/main" id="{F7D00E68-FCDC-41E3-BFFB-5A4C1C0F3F18}"/>
              </a:ext>
            </a:extLst>
          </p:cNvPr>
          <p:cNvSpPr/>
          <p:nvPr/>
        </p:nvSpPr>
        <p:spPr>
          <a:xfrm rot="1025289">
            <a:off x="1594884" y="2000237"/>
            <a:ext cx="5505269" cy="784702"/>
          </a:xfrm>
          <a:prstGeom prst="rect">
            <a:avLst/>
          </a:prstGeom>
        </p:spPr>
        <p:txBody>
          <a:bodyPr wrap="square">
            <a:spAutoFit/>
          </a:bodyPr>
          <a:lstStyle/>
          <a:p>
            <a:pPr>
              <a:lnSpc>
                <a:spcPct val="107000"/>
              </a:lnSpc>
              <a:spcAft>
                <a:spcPts val="800"/>
              </a:spcAft>
            </a:pPr>
            <a:r>
              <a:rPr lang="en-GB" sz="4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Sustainable schools</a:t>
            </a:r>
          </a:p>
        </p:txBody>
      </p:sp>
    </p:spTree>
    <p:extLst>
      <p:ext uri="{BB962C8B-B14F-4D97-AF65-F5344CB8AC3E}">
        <p14:creationId xmlns:p14="http://schemas.microsoft.com/office/powerpoint/2010/main" val="914874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2862322"/>
          </a:xfrm>
          <a:prstGeom prst="rect">
            <a:avLst/>
          </a:prstGeom>
        </p:spPr>
        <p:txBody>
          <a:bodyPr wrap="square">
            <a:spAutoFit/>
          </a:bodyPr>
          <a:lstStyle/>
          <a:p>
            <a:pPr algn="ctr"/>
            <a:r>
              <a:rPr lang="en-GB" sz="3200" dirty="0"/>
              <a:t>The vision is to inspire (disciple) and resource (as reservoirs of hope) church and school leaders, including governors and prospective governors.</a:t>
            </a:r>
          </a:p>
          <a:p>
            <a:pPr algn="ctr"/>
            <a:r>
              <a:rPr lang="en-GB" sz="6600" b="1" dirty="0"/>
              <a:t>Discussion 1</a:t>
            </a:r>
          </a:p>
          <a:p>
            <a:pPr marL="342900" indent="-342900">
              <a:buFont typeface="Arial" panose="020B0604020202020204" pitchFamily="34" charset="0"/>
              <a:buChar char="•"/>
            </a:pPr>
            <a:endParaRPr lang="en-GB" dirty="0"/>
          </a:p>
        </p:txBody>
      </p:sp>
      <p:sp>
        <p:nvSpPr>
          <p:cNvPr id="4" name="Rectangle 3">
            <a:extLst>
              <a:ext uri="{FF2B5EF4-FFF2-40B4-BE49-F238E27FC236}">
                <a16:creationId xmlns:a16="http://schemas.microsoft.com/office/drawing/2014/main" id="{BE09808E-9946-4AA7-BD83-96E9FF17EA48}"/>
              </a:ext>
            </a:extLst>
          </p:cNvPr>
          <p:cNvSpPr/>
          <p:nvPr/>
        </p:nvSpPr>
        <p:spPr>
          <a:xfrm>
            <a:off x="1345862" y="2873702"/>
            <a:ext cx="6711564" cy="3286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280"/>
              </a:spcAft>
            </a:pPr>
            <a:r>
              <a:rPr lang="en-GB" sz="2800" b="1" dirty="0">
                <a:solidFill>
                  <a:schemeClr val="bg1"/>
                </a:solidFill>
                <a:latin typeface="Arial" panose="020B0604020202020204" pitchFamily="34" charset="0"/>
                <a:ea typeface="Calibri" panose="020F0502020204030204" pitchFamily="34" charset="0"/>
              </a:rPr>
              <a:t>Promotion of the role of foundation governor as a vocation/calling. </a:t>
            </a:r>
          </a:p>
          <a:p>
            <a:pPr marL="457200">
              <a:spcAft>
                <a:spcPts val="280"/>
              </a:spcAft>
            </a:pPr>
            <a:endParaRPr lang="en-GB" b="1" dirty="0">
              <a:solidFill>
                <a:schemeClr val="bg1"/>
              </a:solidFill>
              <a:latin typeface="Arial" panose="020B0604020202020204" pitchFamily="34" charset="0"/>
              <a:ea typeface="Calibri" panose="020F0502020204030204" pitchFamily="34" charset="0"/>
            </a:endParaRPr>
          </a:p>
          <a:p>
            <a:pPr marL="457200">
              <a:spcAft>
                <a:spcPts val="280"/>
              </a:spcAft>
            </a:pPr>
            <a:r>
              <a:rPr lang="en-GB" b="1" dirty="0">
                <a:solidFill>
                  <a:schemeClr val="bg1"/>
                </a:solidFill>
                <a:latin typeface="Arial" panose="020B0604020202020204" pitchFamily="34" charset="0"/>
                <a:ea typeface="Calibri" panose="020F0502020204030204" pitchFamily="34" charset="0"/>
              </a:rPr>
              <a:t>How do we promote the status and celebrate work of Foundation governors – (commissioning / saying ‘thank you’. Working with Mission communities)</a:t>
            </a:r>
          </a:p>
          <a:p>
            <a:pPr marL="457200">
              <a:spcAft>
                <a:spcPts val="280"/>
              </a:spcAft>
            </a:pPr>
            <a:endParaRPr lang="en-GB" sz="2000" b="1" dirty="0">
              <a:solidFill>
                <a:schemeClr val="bg1"/>
              </a:solidFill>
              <a:latin typeface="Arial" panose="020B0604020202020204" pitchFamily="34" charset="0"/>
              <a:ea typeface="Calibri" panose="020F0502020204030204" pitchFamily="34" charset="0"/>
            </a:endParaRPr>
          </a:p>
          <a:p>
            <a:pPr marL="457200">
              <a:spcAft>
                <a:spcPts val="280"/>
              </a:spcAft>
            </a:pPr>
            <a:r>
              <a:rPr lang="en-GB" b="1" dirty="0">
                <a:solidFill>
                  <a:schemeClr val="bg1"/>
                </a:solidFill>
                <a:latin typeface="Arial" panose="020B0604020202020204" pitchFamily="34" charset="0"/>
                <a:ea typeface="Calibri" panose="020F0502020204030204" pitchFamily="34" charset="0"/>
              </a:rPr>
              <a:t>Where should Foundation governors come from?</a:t>
            </a:r>
            <a:endParaRPr lang="en-GB" sz="2000" b="1" dirty="0">
              <a:solidFill>
                <a:schemeClr val="bg1"/>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210975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1661993"/>
          </a:xfrm>
          <a:prstGeom prst="rect">
            <a:avLst/>
          </a:prstGeom>
        </p:spPr>
        <p:txBody>
          <a:bodyPr wrap="square">
            <a:spAutoFit/>
          </a:bodyPr>
          <a:lstStyle/>
          <a:p>
            <a:pPr algn="ctr"/>
            <a:r>
              <a:rPr lang="en-GB" sz="6600" dirty="0"/>
              <a:t>Discussion 2</a:t>
            </a:r>
          </a:p>
          <a:p>
            <a:endParaRPr lang="en-GB" b="1" dirty="0"/>
          </a:p>
          <a:p>
            <a:pPr marL="342900" indent="-342900">
              <a:buFont typeface="Arial" panose="020B0604020202020204" pitchFamily="34" charset="0"/>
              <a:buChar char="•"/>
            </a:pPr>
            <a:endParaRPr lang="en-GB" dirty="0"/>
          </a:p>
        </p:txBody>
      </p:sp>
      <p:sp>
        <p:nvSpPr>
          <p:cNvPr id="4" name="Rectangle 3">
            <a:extLst>
              <a:ext uri="{FF2B5EF4-FFF2-40B4-BE49-F238E27FC236}">
                <a16:creationId xmlns:a16="http://schemas.microsoft.com/office/drawing/2014/main" id="{BE09808E-9946-4AA7-BD83-96E9FF17EA48}"/>
              </a:ext>
            </a:extLst>
          </p:cNvPr>
          <p:cNvSpPr/>
          <p:nvPr/>
        </p:nvSpPr>
        <p:spPr>
          <a:xfrm>
            <a:off x="1261730" y="1392488"/>
            <a:ext cx="6711564" cy="4912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t>Review the principles, purpose and role of Ex officio governor. </a:t>
            </a:r>
          </a:p>
          <a:p>
            <a:r>
              <a:rPr lang="en-GB" dirty="0"/>
              <a:t> </a:t>
            </a:r>
            <a:endParaRPr lang="en-GB" sz="800" dirty="0"/>
          </a:p>
          <a:p>
            <a:pPr lvl="2"/>
            <a:r>
              <a:rPr lang="en-GB" sz="1600" dirty="0" err="1"/>
              <a:t>i</a:t>
            </a:r>
            <a:r>
              <a:rPr lang="en-GB" sz="1600" dirty="0"/>
              <a:t>. A key connector of threads – people, structures, church/parish links </a:t>
            </a:r>
          </a:p>
          <a:p>
            <a:pPr lvl="2"/>
            <a:r>
              <a:rPr lang="en-GB" sz="1600" dirty="0"/>
              <a:t>ii. Foundation governors support the Christian ethos and character of the school </a:t>
            </a:r>
          </a:p>
          <a:p>
            <a:pPr lvl="2"/>
            <a:r>
              <a:rPr lang="en-GB" sz="1600" dirty="0"/>
              <a:t>iii. Being a sounding board, a listening ear, bringing a faith/church perspective to governance </a:t>
            </a:r>
          </a:p>
          <a:p>
            <a:pPr lvl="2"/>
            <a:r>
              <a:rPr lang="en-GB" sz="1600" dirty="0"/>
              <a:t>iv. Governance is a chance to understand the school’s inner workings from a different perspective; this can offer insights that connect to the school incumbent and pastoral aspects of the clergy role. </a:t>
            </a:r>
          </a:p>
          <a:p>
            <a:r>
              <a:rPr lang="en-GB" dirty="0"/>
              <a:t>   The issues…….is this a role we welcome?</a:t>
            </a:r>
            <a:endParaRPr lang="en-GB" sz="1600" dirty="0"/>
          </a:p>
          <a:p>
            <a:r>
              <a:rPr lang="en-GB" dirty="0"/>
              <a:t>What do we do going forward with fewer full time paid clergy?</a:t>
            </a:r>
            <a:endParaRPr lang="en-GB" sz="2000" dirty="0"/>
          </a:p>
          <a:p>
            <a:r>
              <a:rPr lang="en-GB" dirty="0"/>
              <a:t>How is this addressed in Mission Communities/Parishes?</a:t>
            </a:r>
            <a:endParaRPr lang="en-GB" sz="2000" dirty="0"/>
          </a:p>
          <a:p>
            <a:r>
              <a:rPr lang="en-GB" dirty="0"/>
              <a:t>What does clergy training (and appointments) look like what do they need before and during ministry?</a:t>
            </a:r>
            <a:endParaRPr lang="en-GB" sz="2000" dirty="0"/>
          </a:p>
        </p:txBody>
      </p:sp>
    </p:spTree>
    <p:extLst>
      <p:ext uri="{BB962C8B-B14F-4D97-AF65-F5344CB8AC3E}">
        <p14:creationId xmlns:p14="http://schemas.microsoft.com/office/powerpoint/2010/main" val="3465183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368" t="30165" r="14869" b="14135"/>
          <a:stretch/>
        </p:blipFill>
        <p:spPr>
          <a:xfrm>
            <a:off x="1356683" y="408253"/>
            <a:ext cx="9779852" cy="4879673"/>
          </a:xfrm>
          <a:prstGeom prst="rect">
            <a:avLst/>
          </a:prstGeom>
          <a:effectLst/>
        </p:spPr>
      </p:pic>
      <p:graphicFrame>
        <p:nvGraphicFramePr>
          <p:cNvPr id="2" name="Diagram 1"/>
          <p:cNvGraphicFramePr/>
          <p:nvPr/>
        </p:nvGraphicFramePr>
        <p:xfrm>
          <a:off x="3716421" y="60779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433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1661993"/>
          </a:xfrm>
          <a:prstGeom prst="rect">
            <a:avLst/>
          </a:prstGeom>
        </p:spPr>
        <p:txBody>
          <a:bodyPr wrap="square">
            <a:spAutoFit/>
          </a:bodyPr>
          <a:lstStyle/>
          <a:p>
            <a:pPr algn="ctr"/>
            <a:r>
              <a:rPr lang="en-GB" sz="6600" dirty="0"/>
              <a:t>Discussion 3</a:t>
            </a:r>
          </a:p>
          <a:p>
            <a:endParaRPr lang="en-GB" b="1" dirty="0"/>
          </a:p>
          <a:p>
            <a:pPr marL="342900" indent="-342900">
              <a:buFont typeface="Arial" panose="020B0604020202020204" pitchFamily="34" charset="0"/>
              <a:buChar char="•"/>
            </a:pPr>
            <a:endParaRPr lang="en-GB" dirty="0"/>
          </a:p>
        </p:txBody>
      </p:sp>
      <p:sp>
        <p:nvSpPr>
          <p:cNvPr id="4" name="Rectangle 3">
            <a:extLst>
              <a:ext uri="{FF2B5EF4-FFF2-40B4-BE49-F238E27FC236}">
                <a16:creationId xmlns:a16="http://schemas.microsoft.com/office/drawing/2014/main" id="{BE09808E-9946-4AA7-BD83-96E9FF17EA48}"/>
              </a:ext>
            </a:extLst>
          </p:cNvPr>
          <p:cNvSpPr/>
          <p:nvPr/>
        </p:nvSpPr>
        <p:spPr>
          <a:xfrm>
            <a:off x="1038446" y="1759340"/>
            <a:ext cx="6711564" cy="3588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t>Facilitating the appointment, reappointment (and potential removal) of foundation governors, for governors in CE schools. </a:t>
            </a:r>
          </a:p>
          <a:p>
            <a:endParaRPr lang="en-GB" dirty="0"/>
          </a:p>
          <a:p>
            <a:endParaRPr lang="en-GB" dirty="0"/>
          </a:p>
          <a:p>
            <a:r>
              <a:rPr lang="en-GB" dirty="0"/>
              <a:t>What works and what doesn’t? What requires further clarification?</a:t>
            </a:r>
          </a:p>
          <a:p>
            <a:endParaRPr lang="en-GB" dirty="0"/>
          </a:p>
          <a:p>
            <a:r>
              <a:rPr lang="en-GB" sz="2000" dirty="0"/>
              <a:t>How do we match skills school needs to the requirement for ‘Foundation Governors’</a:t>
            </a:r>
          </a:p>
        </p:txBody>
      </p:sp>
    </p:spTree>
    <p:extLst>
      <p:ext uri="{BB962C8B-B14F-4D97-AF65-F5344CB8AC3E}">
        <p14:creationId xmlns:p14="http://schemas.microsoft.com/office/powerpoint/2010/main" val="4085455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1661993"/>
          </a:xfrm>
          <a:prstGeom prst="rect">
            <a:avLst/>
          </a:prstGeom>
        </p:spPr>
        <p:txBody>
          <a:bodyPr wrap="square">
            <a:spAutoFit/>
          </a:bodyPr>
          <a:lstStyle/>
          <a:p>
            <a:pPr algn="ctr"/>
            <a:r>
              <a:rPr lang="en-GB" sz="6600" dirty="0"/>
              <a:t>Discussion 4</a:t>
            </a:r>
          </a:p>
          <a:p>
            <a:endParaRPr lang="en-GB" b="1" dirty="0"/>
          </a:p>
          <a:p>
            <a:pPr marL="342900" indent="-342900">
              <a:buFont typeface="Arial" panose="020B0604020202020204" pitchFamily="34" charset="0"/>
              <a:buChar char="•"/>
            </a:pPr>
            <a:endParaRPr lang="en-GB" dirty="0"/>
          </a:p>
        </p:txBody>
      </p:sp>
      <p:sp>
        <p:nvSpPr>
          <p:cNvPr id="4" name="Rectangle 3">
            <a:extLst>
              <a:ext uri="{FF2B5EF4-FFF2-40B4-BE49-F238E27FC236}">
                <a16:creationId xmlns:a16="http://schemas.microsoft.com/office/drawing/2014/main" id="{BE09808E-9946-4AA7-BD83-96E9FF17EA48}"/>
              </a:ext>
            </a:extLst>
          </p:cNvPr>
          <p:cNvSpPr/>
          <p:nvPr/>
        </p:nvSpPr>
        <p:spPr>
          <a:xfrm>
            <a:off x="1134139" y="1679945"/>
            <a:ext cx="6711564" cy="272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t>Resourcing those who serve as foundation governors through providing ongoing guidance and training to support their role. </a:t>
            </a:r>
          </a:p>
          <a:p>
            <a:r>
              <a:rPr lang="en-GB" dirty="0"/>
              <a:t> (on-line training, induction pack, modules, more diocesan guidance, events)</a:t>
            </a:r>
          </a:p>
          <a:p>
            <a:r>
              <a:rPr lang="en-GB" dirty="0"/>
              <a:t>How can we do this and what does it look like?</a:t>
            </a:r>
          </a:p>
        </p:txBody>
      </p:sp>
    </p:spTree>
    <p:extLst>
      <p:ext uri="{BB962C8B-B14F-4D97-AF65-F5344CB8AC3E}">
        <p14:creationId xmlns:p14="http://schemas.microsoft.com/office/powerpoint/2010/main" val="758221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59288" y="340243"/>
            <a:ext cx="8884712" cy="646331"/>
          </a:xfrm>
          <a:prstGeom prst="rect">
            <a:avLst/>
          </a:prstGeom>
        </p:spPr>
        <p:txBody>
          <a:bodyPr wrap="square">
            <a:spAutoFit/>
          </a:bodyPr>
          <a:lstStyle/>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endParaRPr lang="en-GB" dirty="0"/>
          </a:p>
        </p:txBody>
      </p:sp>
      <p:sp>
        <p:nvSpPr>
          <p:cNvPr id="3" name="Rectangle 2">
            <a:extLst>
              <a:ext uri="{FF2B5EF4-FFF2-40B4-BE49-F238E27FC236}">
                <a16:creationId xmlns:a16="http://schemas.microsoft.com/office/drawing/2014/main" id="{879FBE3E-7AFF-450E-84B3-FC4BEC2C9487}"/>
              </a:ext>
            </a:extLst>
          </p:cNvPr>
          <p:cNvSpPr/>
          <p:nvPr/>
        </p:nvSpPr>
        <p:spPr>
          <a:xfrm>
            <a:off x="1137684" y="712382"/>
            <a:ext cx="8006316" cy="373757"/>
          </a:xfrm>
          <a:prstGeom prst="rect">
            <a:avLst/>
          </a:prstGeom>
        </p:spPr>
        <p:txBody>
          <a:bodyPr wrap="square">
            <a:spAutoFit/>
          </a:bodyPr>
          <a:lstStyle/>
          <a:p>
            <a:pPr>
              <a:lnSpc>
                <a:spcPct val="107000"/>
              </a:lnSpc>
              <a:spcAft>
                <a:spcPts val="0"/>
              </a:spcAft>
            </a:pPr>
            <a:r>
              <a:rPr lang="en-US" b="1" i="1" dirty="0">
                <a:latin typeface="Arial" panose="020B060402020202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87214ED-802F-4ED8-849E-0DECB31242BD}"/>
              </a:ext>
            </a:extLst>
          </p:cNvPr>
          <p:cNvSpPr/>
          <p:nvPr/>
        </p:nvSpPr>
        <p:spPr>
          <a:xfrm>
            <a:off x="1456661" y="107340"/>
            <a:ext cx="6250258" cy="6719532"/>
          </a:xfrm>
          <a:prstGeom prst="rect">
            <a:avLst/>
          </a:prstGeom>
        </p:spPr>
        <p:txBody>
          <a:bodyPr wrap="square">
            <a:spAutoFit/>
          </a:bodyPr>
          <a:lstStyle/>
          <a:p>
            <a:pPr>
              <a:lnSpc>
                <a:spcPct val="107000"/>
              </a:lnSpc>
              <a:spcAft>
                <a:spcPts val="800"/>
              </a:spcAft>
            </a:pPr>
            <a:r>
              <a:rPr lang="en-GB" sz="4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Other priorities </a:t>
            </a:r>
          </a:p>
          <a:p>
            <a:pPr>
              <a:lnSpc>
                <a:spcPct val="107000"/>
              </a:lnSpc>
              <a:spcAft>
                <a:spcPts val="800"/>
              </a:spcAft>
            </a:pPr>
            <a:r>
              <a:rPr lang="en-GB"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Health and well being</a:t>
            </a:r>
          </a:p>
          <a:p>
            <a:pPr>
              <a:lnSpc>
                <a:spcPct val="107000"/>
              </a:lnSpc>
              <a:spcAft>
                <a:spcPts val="800"/>
              </a:spcAft>
            </a:pPr>
            <a:r>
              <a:rPr lang="en-GB" sz="3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Look after our Headteachers and watch for their bad habits</a:t>
            </a:r>
          </a:p>
          <a:p>
            <a:pPr marL="571500" indent="-571500">
              <a:lnSpc>
                <a:spcPct val="107000"/>
              </a:lnSpc>
              <a:spcAft>
                <a:spcPts val="800"/>
              </a:spcAft>
              <a:buFont typeface="Arial" panose="020B0604020202020204" pitchFamily="34" charset="0"/>
              <a:buChar char="•"/>
            </a:pPr>
            <a:r>
              <a:rPr lang="en-GB"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Putting yourself and your needs last</a:t>
            </a:r>
          </a:p>
          <a:p>
            <a:pPr marL="571500" indent="-571500">
              <a:lnSpc>
                <a:spcPct val="107000"/>
              </a:lnSpc>
              <a:spcAft>
                <a:spcPts val="800"/>
              </a:spcAft>
              <a:buFont typeface="Arial" panose="020B0604020202020204" pitchFamily="34" charset="0"/>
              <a:buChar char="•"/>
            </a:pPr>
            <a:r>
              <a:rPr lang="en-GB"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Feeling you have to provide all the answers</a:t>
            </a:r>
          </a:p>
          <a:p>
            <a:pPr marL="571500" indent="-571500">
              <a:lnSpc>
                <a:spcPct val="107000"/>
              </a:lnSpc>
              <a:spcAft>
                <a:spcPts val="800"/>
              </a:spcAft>
              <a:buFont typeface="Arial" panose="020B0604020202020204" pitchFamily="34" charset="0"/>
              <a:buChar char="•"/>
            </a:pPr>
            <a:r>
              <a:rPr lang="en-GB"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Not making time for reflection</a:t>
            </a:r>
          </a:p>
          <a:p>
            <a:pPr marL="571500" indent="-571500">
              <a:lnSpc>
                <a:spcPct val="107000"/>
              </a:lnSpc>
              <a:spcAft>
                <a:spcPts val="800"/>
              </a:spcAft>
              <a:buFont typeface="Arial" panose="020B0604020202020204" pitchFamily="34" charset="0"/>
              <a:buChar char="•"/>
            </a:pPr>
            <a:r>
              <a:rPr lang="en-GB"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Not seeking support when you need it most</a:t>
            </a:r>
          </a:p>
          <a:p>
            <a:pPr>
              <a:lnSpc>
                <a:spcPct val="107000"/>
              </a:lnSpc>
              <a:spcAft>
                <a:spcPts val="800"/>
              </a:spcAft>
            </a:pPr>
            <a:endParaRPr lang="en-GB" sz="3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3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3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5909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08368" y="-483"/>
            <a:ext cx="936104" cy="4912619"/>
            <a:chOff x="7884368" y="-482"/>
            <a:chExt cx="936104" cy="4437594"/>
          </a:xfrm>
        </p:grpSpPr>
        <p:cxnSp>
          <p:nvCxnSpPr>
            <p:cNvPr id="6" name="Straight Connector 5"/>
            <p:cNvCxnSpPr/>
            <p:nvPr/>
          </p:nvCxnSpPr>
          <p:spPr>
            <a:xfrm>
              <a:off x="7884368" y="-482"/>
              <a:ext cx="36004" cy="443759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028384" y="0"/>
              <a:ext cx="792088" cy="4437112"/>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9" y="5083554"/>
            <a:ext cx="911853" cy="1657814"/>
          </a:xfrm>
          <a:prstGeom prst="rect">
            <a:avLst/>
          </a:prstGeom>
          <a:solidFill>
            <a:schemeClr val="bg1">
              <a:lumMod val="75000"/>
            </a:schemeClr>
          </a:solidFill>
        </p:spPr>
      </p:pic>
      <p:sp>
        <p:nvSpPr>
          <p:cNvPr id="12" name="TextBox 11"/>
          <p:cNvSpPr txBox="1"/>
          <p:nvPr/>
        </p:nvSpPr>
        <p:spPr>
          <a:xfrm>
            <a:off x="1746048" y="6381328"/>
            <a:ext cx="1071127" cy="369332"/>
          </a:xfrm>
          <a:prstGeom prst="rect">
            <a:avLst/>
          </a:prstGeom>
          <a:noFill/>
        </p:spPr>
        <p:txBody>
          <a:bodyPr wrap="none" rtlCol="0">
            <a:spAutoFit/>
          </a:bodyPr>
          <a:lstStyle/>
          <a:p>
            <a:r>
              <a:rPr lang="en-GB" b="1" dirty="0">
                <a:solidFill>
                  <a:schemeClr val="bg1">
                    <a:lumMod val="50000"/>
                  </a:schemeClr>
                </a:solidFill>
              </a:rPr>
              <a:t>July 2019</a:t>
            </a:r>
          </a:p>
        </p:txBody>
      </p:sp>
      <p:sp>
        <p:nvSpPr>
          <p:cNvPr id="2" name="Rectangle 1">
            <a:extLst>
              <a:ext uri="{FF2B5EF4-FFF2-40B4-BE49-F238E27FC236}">
                <a16:creationId xmlns:a16="http://schemas.microsoft.com/office/drawing/2014/main" id="{B4B96B58-0C26-4A18-968E-C84279DFD5BD}"/>
              </a:ext>
            </a:extLst>
          </p:cNvPr>
          <p:cNvSpPr/>
          <p:nvPr/>
        </p:nvSpPr>
        <p:spPr>
          <a:xfrm>
            <a:off x="248655" y="563527"/>
            <a:ext cx="8884712" cy="5509200"/>
          </a:xfrm>
          <a:prstGeom prst="rect">
            <a:avLst/>
          </a:prstGeom>
        </p:spPr>
        <p:txBody>
          <a:bodyPr wrap="square">
            <a:spAutoFit/>
          </a:bodyPr>
          <a:lstStyle/>
          <a:p>
            <a:r>
              <a:rPr lang="en-GB" sz="4400" dirty="0"/>
              <a:t>Vision without action is merely a dream. Action without vision just passes the time. Vision with action can change the world.</a:t>
            </a:r>
          </a:p>
          <a:p>
            <a:endParaRPr lang="en-GB" sz="4400" dirty="0"/>
          </a:p>
          <a:p>
            <a:r>
              <a:rPr lang="en-GB" sz="4400" dirty="0"/>
              <a:t>Joel Barker</a:t>
            </a:r>
            <a:br>
              <a:rPr lang="en-GB" dirty="0"/>
            </a:br>
            <a:endParaRPr lang="en-GB" sz="3200" b="1" dirty="0"/>
          </a:p>
          <a:p>
            <a:endParaRPr lang="en-GB" b="1" dirty="0"/>
          </a:p>
          <a:p>
            <a:pPr marL="285750" lvl="0" indent="-285750">
              <a:buFont typeface="Arial" panose="020B0604020202020204" pitchFamily="34" charset="0"/>
              <a:buChar char="•"/>
            </a:pPr>
            <a:endParaRPr lang="en-GB" sz="2000"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421264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4A82-9404-4D12-8C64-7E53ACED262F}"/>
              </a:ext>
            </a:extLst>
          </p:cNvPr>
          <p:cNvSpPr>
            <a:spLocks noGrp="1"/>
          </p:cNvSpPr>
          <p:nvPr>
            <p:ph type="title"/>
          </p:nvPr>
        </p:nvSpPr>
        <p:spPr/>
        <p:txBody>
          <a:bodyPr/>
          <a:lstStyle/>
          <a:p>
            <a:endParaRPr lang="en-GB"/>
          </a:p>
        </p:txBody>
      </p:sp>
      <p:pic>
        <p:nvPicPr>
          <p:cNvPr id="5" name="Content Placeholder 4" descr="A screenshot of a cell phone&#10;&#10;Description automatically generated">
            <a:extLst>
              <a:ext uri="{FF2B5EF4-FFF2-40B4-BE49-F238E27FC236}">
                <a16:creationId xmlns:a16="http://schemas.microsoft.com/office/drawing/2014/main" id="{8EAB5A7A-0C80-4232-A98B-28F78F25C69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16587" y="1253331"/>
            <a:ext cx="5633084" cy="5154464"/>
          </a:xfrm>
        </p:spPr>
      </p:pic>
      <p:sp>
        <p:nvSpPr>
          <p:cNvPr id="6" name="TextBox 5">
            <a:extLst>
              <a:ext uri="{FF2B5EF4-FFF2-40B4-BE49-F238E27FC236}">
                <a16:creationId xmlns:a16="http://schemas.microsoft.com/office/drawing/2014/main" id="{060296C4-C4B8-4F24-A1DE-2B7F73C804E1}"/>
              </a:ext>
            </a:extLst>
          </p:cNvPr>
          <p:cNvSpPr txBox="1"/>
          <p:nvPr/>
        </p:nvSpPr>
        <p:spPr>
          <a:xfrm>
            <a:off x="3279458" y="6176963"/>
            <a:ext cx="5633084" cy="230832"/>
          </a:xfrm>
          <a:prstGeom prst="rect">
            <a:avLst/>
          </a:prstGeom>
          <a:noFill/>
        </p:spPr>
        <p:txBody>
          <a:bodyPr wrap="square" rtlCol="0">
            <a:spAutoFit/>
          </a:bodyPr>
          <a:lstStyle/>
          <a:p>
            <a:r>
              <a:rPr lang="en-GB" sz="900">
                <a:hlinkClick r:id="rId3" tooltip="http://evergreenleaf.blogspot.com/2013/04/my-first-blog-award-liebster.html"/>
              </a:rPr>
              <a:t>This Photo</a:t>
            </a:r>
            <a:r>
              <a:rPr lang="en-GB" sz="900"/>
              <a:t> by Unknown Author is licensed under </a:t>
            </a:r>
            <a:r>
              <a:rPr lang="en-GB" sz="900">
                <a:hlinkClick r:id="rId4" tooltip="https://creativecommons.org/licenses/by-nc-nd/3.0/"/>
              </a:rPr>
              <a:t>CC BY-NC-ND</a:t>
            </a:r>
            <a:endParaRPr lang="en-GB" sz="900"/>
          </a:p>
        </p:txBody>
      </p:sp>
      <p:pic>
        <p:nvPicPr>
          <p:cNvPr id="1026" name="Picture 2" descr="Related image">
            <a:extLst>
              <a:ext uri="{FF2B5EF4-FFF2-40B4-BE49-F238E27FC236}">
                <a16:creationId xmlns:a16="http://schemas.microsoft.com/office/drawing/2014/main" id="{50CC2657-B04A-4869-B38B-7B82757AEC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42019">
            <a:off x="659481" y="948844"/>
            <a:ext cx="2789845" cy="24267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ank you">
            <a:extLst>
              <a:ext uri="{FF2B5EF4-FFF2-40B4-BE49-F238E27FC236}">
                <a16:creationId xmlns:a16="http://schemas.microsoft.com/office/drawing/2014/main" id="{AD7AFCFD-FA21-48CC-B0E1-68815B11B8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35950">
            <a:off x="226636" y="3316767"/>
            <a:ext cx="3699172" cy="25389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hank you">
            <a:extLst>
              <a:ext uri="{FF2B5EF4-FFF2-40B4-BE49-F238E27FC236}">
                <a16:creationId xmlns:a16="http://schemas.microsoft.com/office/drawing/2014/main" id="{41F0325F-76C5-4051-A864-C486C3ED20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9666" y="181130"/>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hank you">
            <a:extLst>
              <a:ext uri="{FF2B5EF4-FFF2-40B4-BE49-F238E27FC236}">
                <a16:creationId xmlns:a16="http://schemas.microsoft.com/office/drawing/2014/main" id="{745FC3EA-A6C9-428A-8CAC-2ECAC7EF31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323327">
            <a:off x="3850844" y="664002"/>
            <a:ext cx="3701614" cy="24632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thank you">
            <a:extLst>
              <a:ext uri="{FF2B5EF4-FFF2-40B4-BE49-F238E27FC236}">
                <a16:creationId xmlns:a16="http://schemas.microsoft.com/office/drawing/2014/main" id="{E1F5C24A-514E-4838-BA81-594A428E64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4556">
            <a:off x="3925808" y="4287897"/>
            <a:ext cx="3171464" cy="223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184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67D813-0F27-4E0D-A943-209E89DCAE2E}"/>
              </a:ext>
            </a:extLst>
          </p:cNvPr>
          <p:cNvSpPr/>
          <p:nvPr/>
        </p:nvSpPr>
        <p:spPr>
          <a:xfrm>
            <a:off x="1" y="1"/>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pic>
        <p:nvPicPr>
          <p:cNvPr id="2052" name="Picture 4" descr="Image result for brene brown wholehearted">
            <a:extLst>
              <a:ext uri="{FF2B5EF4-FFF2-40B4-BE49-F238E27FC236}">
                <a16:creationId xmlns:a16="http://schemas.microsoft.com/office/drawing/2014/main" id="{4841FE19-C003-4AFD-B710-8113D11C5D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27" b="2655"/>
          <a:stretch/>
        </p:blipFill>
        <p:spPr bwMode="auto">
          <a:xfrm>
            <a:off x="567859" y="156826"/>
            <a:ext cx="6108004" cy="6544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6B6500-633C-4CC7-8F8B-F095AF775B76}"/>
              </a:ext>
            </a:extLst>
          </p:cNvPr>
          <p:cNvSpPr txBox="1"/>
          <p:nvPr/>
        </p:nvSpPr>
        <p:spPr>
          <a:xfrm>
            <a:off x="9362769" y="3765693"/>
            <a:ext cx="2601951" cy="2390141"/>
          </a:xfrm>
          <a:prstGeom prst="rect">
            <a:avLst/>
          </a:prstGeom>
          <a:noFill/>
        </p:spPr>
        <p:txBody>
          <a:bodyPr wrap="square" rtlCol="0">
            <a:spAutoFit/>
          </a:bodyPr>
          <a:lstStyle/>
          <a:p>
            <a:pPr algn="r"/>
            <a:r>
              <a:rPr lang="en-GB" sz="3733" dirty="0" err="1">
                <a:solidFill>
                  <a:schemeClr val="bg1"/>
                </a:solidFill>
              </a:rPr>
              <a:t>Brene</a:t>
            </a:r>
            <a:r>
              <a:rPr lang="en-GB" sz="3733" dirty="0">
                <a:solidFill>
                  <a:schemeClr val="bg1"/>
                </a:solidFill>
              </a:rPr>
              <a:t> Brown, ‘Daring Greatly’</a:t>
            </a:r>
          </a:p>
        </p:txBody>
      </p:sp>
      <p:pic>
        <p:nvPicPr>
          <p:cNvPr id="2054" name="Picture 6" descr="Image result for brene brown daring greatly">
            <a:extLst>
              <a:ext uri="{FF2B5EF4-FFF2-40B4-BE49-F238E27FC236}">
                <a16:creationId xmlns:a16="http://schemas.microsoft.com/office/drawing/2014/main" id="{1BD22F5F-FB2C-41A7-8954-167A24848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3192">
            <a:off x="8115765" y="676544"/>
            <a:ext cx="2476852" cy="381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79400" y="3048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DAAC227D-B102-4C19-8921-C2A34DA28BAB}"/>
              </a:ext>
            </a:extLst>
          </p:cNvPr>
          <p:cNvGrpSpPr/>
          <p:nvPr/>
        </p:nvGrpSpPr>
        <p:grpSpPr>
          <a:xfrm>
            <a:off x="4662052" y="45339"/>
            <a:ext cx="2658533" cy="1600200"/>
            <a:chOff x="0" y="342229"/>
            <a:chExt cx="6096000" cy="2032000"/>
          </a:xfrm>
          <a:solidFill>
            <a:schemeClr val="bg2">
              <a:lumMod val="60000"/>
              <a:lumOff val="40000"/>
            </a:schemeClr>
          </a:solidFill>
        </p:grpSpPr>
        <p:sp>
          <p:nvSpPr>
            <p:cNvPr id="4" name="Rectangle: Rounded Corners 3">
              <a:extLst>
                <a:ext uri="{FF2B5EF4-FFF2-40B4-BE49-F238E27FC236}">
                  <a16:creationId xmlns:a16="http://schemas.microsoft.com/office/drawing/2014/main" id="{D044CDC6-49D8-4717-9554-48E5E67D0D4A}"/>
                </a:ext>
              </a:extLst>
            </p:cNvPr>
            <p:cNvSpPr/>
            <p:nvPr/>
          </p:nvSpPr>
          <p:spPr>
            <a:xfrm>
              <a:off x="0" y="342229"/>
              <a:ext cx="6096000"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59A9BDAE-C1AA-4414-B4FC-B0E3C08F4F27}"/>
                </a:ext>
              </a:extLst>
            </p:cNvPr>
            <p:cNvSpPr txBox="1"/>
            <p:nvPr/>
          </p:nvSpPr>
          <p:spPr>
            <a:xfrm>
              <a:off x="736879" y="940311"/>
              <a:ext cx="4506903"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3200" dirty="0">
                  <a:solidFill>
                    <a:schemeClr val="tx1"/>
                  </a:solidFill>
                </a:rPr>
                <a:t>It’s an </a:t>
              </a:r>
              <a:r>
                <a:rPr lang="en-US" sz="3200" i="1" dirty="0">
                  <a:solidFill>
                    <a:schemeClr val="tx1"/>
                  </a:solidFill>
                </a:rPr>
                <a:t>actual </a:t>
              </a:r>
              <a:r>
                <a:rPr lang="en-US" sz="3200" b="1" dirty="0">
                  <a:solidFill>
                    <a:schemeClr val="tx1"/>
                  </a:solidFill>
                </a:rPr>
                <a:t>choice</a:t>
              </a:r>
            </a:p>
          </p:txBody>
        </p:sp>
      </p:grpSp>
      <p:grpSp>
        <p:nvGrpSpPr>
          <p:cNvPr id="6" name="Group 5">
            <a:extLst>
              <a:ext uri="{FF2B5EF4-FFF2-40B4-BE49-F238E27FC236}">
                <a16:creationId xmlns:a16="http://schemas.microsoft.com/office/drawing/2014/main" id="{809D50B8-2242-4ACA-9431-B250145625B6}"/>
              </a:ext>
            </a:extLst>
          </p:cNvPr>
          <p:cNvGrpSpPr/>
          <p:nvPr/>
        </p:nvGrpSpPr>
        <p:grpSpPr>
          <a:xfrm>
            <a:off x="8636813" y="516329"/>
            <a:ext cx="2967567" cy="1600200"/>
            <a:chOff x="0" y="342229"/>
            <a:chExt cx="6096000" cy="2032000"/>
          </a:xfrm>
          <a:solidFill>
            <a:schemeClr val="bg2">
              <a:lumMod val="60000"/>
              <a:lumOff val="40000"/>
            </a:schemeClr>
          </a:solidFill>
        </p:grpSpPr>
        <p:sp>
          <p:nvSpPr>
            <p:cNvPr id="7" name="Rectangle: Rounded Corners 6">
              <a:extLst>
                <a:ext uri="{FF2B5EF4-FFF2-40B4-BE49-F238E27FC236}">
                  <a16:creationId xmlns:a16="http://schemas.microsoft.com/office/drawing/2014/main" id="{F334A9EB-78F0-451D-B18C-18AB78F47C1C}"/>
                </a:ext>
              </a:extLst>
            </p:cNvPr>
            <p:cNvSpPr/>
            <p:nvPr/>
          </p:nvSpPr>
          <p:spPr>
            <a:xfrm>
              <a:off x="0" y="342229"/>
              <a:ext cx="6096000"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C28EE076-7AD0-4771-94BD-4A291E650B65}"/>
                </a:ext>
              </a:extLst>
            </p:cNvPr>
            <p:cNvSpPr txBox="1"/>
            <p:nvPr/>
          </p:nvSpPr>
          <p:spPr>
            <a:xfrm>
              <a:off x="736879" y="940311"/>
              <a:ext cx="4506903"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3200" dirty="0">
                  <a:solidFill>
                    <a:schemeClr val="tx1"/>
                  </a:solidFill>
                </a:rPr>
                <a:t>It </a:t>
              </a:r>
              <a:r>
                <a:rPr lang="en-US" sz="3200" b="1" dirty="0">
                  <a:solidFill>
                    <a:schemeClr val="tx1"/>
                  </a:solidFill>
                </a:rPr>
                <a:t>shapes</a:t>
              </a:r>
              <a:r>
                <a:rPr lang="en-US" sz="3200" dirty="0">
                  <a:solidFill>
                    <a:schemeClr val="tx1"/>
                  </a:solidFill>
                </a:rPr>
                <a:t> our choices</a:t>
              </a:r>
            </a:p>
          </p:txBody>
        </p:sp>
      </p:grpSp>
      <p:grpSp>
        <p:nvGrpSpPr>
          <p:cNvPr id="14" name="Group 13">
            <a:extLst>
              <a:ext uri="{FF2B5EF4-FFF2-40B4-BE49-F238E27FC236}">
                <a16:creationId xmlns:a16="http://schemas.microsoft.com/office/drawing/2014/main" id="{6CC57116-4BAC-4261-82E7-AEF691360767}"/>
              </a:ext>
            </a:extLst>
          </p:cNvPr>
          <p:cNvGrpSpPr/>
          <p:nvPr/>
        </p:nvGrpSpPr>
        <p:grpSpPr>
          <a:xfrm>
            <a:off x="8681423" y="3760296"/>
            <a:ext cx="2967567" cy="1600200"/>
            <a:chOff x="0" y="342229"/>
            <a:chExt cx="6096000" cy="2032000"/>
          </a:xfrm>
          <a:solidFill>
            <a:schemeClr val="bg2">
              <a:lumMod val="60000"/>
              <a:lumOff val="40000"/>
            </a:schemeClr>
          </a:solidFill>
        </p:grpSpPr>
        <p:sp>
          <p:nvSpPr>
            <p:cNvPr id="15" name="Rectangle: Rounded Corners 14">
              <a:extLst>
                <a:ext uri="{FF2B5EF4-FFF2-40B4-BE49-F238E27FC236}">
                  <a16:creationId xmlns:a16="http://schemas.microsoft.com/office/drawing/2014/main" id="{D7938AD5-BBFE-4145-89EF-89071B788D59}"/>
                </a:ext>
              </a:extLst>
            </p:cNvPr>
            <p:cNvSpPr/>
            <p:nvPr/>
          </p:nvSpPr>
          <p:spPr>
            <a:xfrm>
              <a:off x="0" y="342229"/>
              <a:ext cx="6096000"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7F84F388-D112-4600-B8BB-61FD3FB78934}"/>
                </a:ext>
              </a:extLst>
            </p:cNvPr>
            <p:cNvSpPr txBox="1"/>
            <p:nvPr/>
          </p:nvSpPr>
          <p:spPr>
            <a:xfrm>
              <a:off x="289953" y="940311"/>
              <a:ext cx="5513355"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2667" dirty="0">
                  <a:solidFill>
                    <a:schemeClr val="tx1"/>
                  </a:solidFill>
                </a:rPr>
                <a:t>It </a:t>
              </a:r>
              <a:r>
                <a:rPr lang="en-US" sz="2667" b="1" dirty="0">
                  <a:solidFill>
                    <a:schemeClr val="tx1"/>
                  </a:solidFill>
                </a:rPr>
                <a:t>reflects </a:t>
              </a:r>
              <a:r>
                <a:rPr lang="en-US" sz="2667" dirty="0">
                  <a:solidFill>
                    <a:schemeClr val="tx1"/>
                  </a:solidFill>
                </a:rPr>
                <a:t>our understanding of God</a:t>
              </a:r>
            </a:p>
          </p:txBody>
        </p:sp>
      </p:grpSp>
      <p:grpSp>
        <p:nvGrpSpPr>
          <p:cNvPr id="17" name="Group 16">
            <a:extLst>
              <a:ext uri="{FF2B5EF4-FFF2-40B4-BE49-F238E27FC236}">
                <a16:creationId xmlns:a16="http://schemas.microsoft.com/office/drawing/2014/main" id="{F44AAA69-0813-49C1-89B9-8C66656C28C0}"/>
              </a:ext>
            </a:extLst>
          </p:cNvPr>
          <p:cNvGrpSpPr/>
          <p:nvPr/>
        </p:nvGrpSpPr>
        <p:grpSpPr>
          <a:xfrm>
            <a:off x="136917" y="4089405"/>
            <a:ext cx="2967567" cy="1600200"/>
            <a:chOff x="-3835582" y="5273094"/>
            <a:chExt cx="6095999" cy="2032000"/>
          </a:xfrm>
          <a:solidFill>
            <a:schemeClr val="bg2">
              <a:lumMod val="60000"/>
              <a:lumOff val="40000"/>
            </a:schemeClr>
          </a:solidFill>
        </p:grpSpPr>
        <p:sp>
          <p:nvSpPr>
            <p:cNvPr id="18" name="Rectangle: Rounded Corners 17">
              <a:extLst>
                <a:ext uri="{FF2B5EF4-FFF2-40B4-BE49-F238E27FC236}">
                  <a16:creationId xmlns:a16="http://schemas.microsoft.com/office/drawing/2014/main" id="{98B3BC49-88F3-49B7-AB55-D975BEDF5E42}"/>
                </a:ext>
              </a:extLst>
            </p:cNvPr>
            <p:cNvSpPr/>
            <p:nvPr/>
          </p:nvSpPr>
          <p:spPr>
            <a:xfrm>
              <a:off x="-3835582" y="5273094"/>
              <a:ext cx="6095999"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6933F3B6-BD90-4E8F-B593-9D92AA268382}"/>
                </a:ext>
              </a:extLst>
            </p:cNvPr>
            <p:cNvSpPr txBox="1"/>
            <p:nvPr/>
          </p:nvSpPr>
          <p:spPr>
            <a:xfrm>
              <a:off x="-3074728" y="5884692"/>
              <a:ext cx="4506902"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2667" dirty="0">
                  <a:solidFill>
                    <a:schemeClr val="tx1"/>
                  </a:solidFill>
                </a:rPr>
                <a:t>It </a:t>
              </a:r>
              <a:r>
                <a:rPr lang="en-US" sz="2667" b="1" dirty="0">
                  <a:solidFill>
                    <a:schemeClr val="tx1"/>
                  </a:solidFill>
                </a:rPr>
                <a:t>changes</a:t>
              </a:r>
              <a:r>
                <a:rPr lang="en-US" sz="2667" dirty="0">
                  <a:solidFill>
                    <a:schemeClr val="tx1"/>
                  </a:solidFill>
                </a:rPr>
                <a:t> the way we see each other</a:t>
              </a:r>
            </a:p>
          </p:txBody>
        </p:sp>
      </p:grpSp>
      <p:grpSp>
        <p:nvGrpSpPr>
          <p:cNvPr id="20" name="Group 19">
            <a:extLst>
              <a:ext uri="{FF2B5EF4-FFF2-40B4-BE49-F238E27FC236}">
                <a16:creationId xmlns:a16="http://schemas.microsoft.com/office/drawing/2014/main" id="{22C8FC86-70BF-4690-ABEF-1B0A96F0D1F0}"/>
              </a:ext>
            </a:extLst>
          </p:cNvPr>
          <p:cNvGrpSpPr/>
          <p:nvPr/>
        </p:nvGrpSpPr>
        <p:grpSpPr>
          <a:xfrm>
            <a:off x="89538" y="187220"/>
            <a:ext cx="3468551" cy="1600200"/>
            <a:chOff x="0" y="342229"/>
            <a:chExt cx="6096000" cy="2032000"/>
          </a:xfrm>
          <a:solidFill>
            <a:schemeClr val="bg2">
              <a:lumMod val="60000"/>
              <a:lumOff val="40000"/>
            </a:schemeClr>
          </a:solidFill>
        </p:grpSpPr>
        <p:sp>
          <p:nvSpPr>
            <p:cNvPr id="21" name="Rectangle: Rounded Corners 20">
              <a:extLst>
                <a:ext uri="{FF2B5EF4-FFF2-40B4-BE49-F238E27FC236}">
                  <a16:creationId xmlns:a16="http://schemas.microsoft.com/office/drawing/2014/main" id="{007CB9B0-70D4-4A20-89D3-CE98BA5C2DF3}"/>
                </a:ext>
              </a:extLst>
            </p:cNvPr>
            <p:cNvSpPr/>
            <p:nvPr/>
          </p:nvSpPr>
          <p:spPr>
            <a:xfrm>
              <a:off x="0" y="342229"/>
              <a:ext cx="6096000" cy="20320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2B870D91-5A8B-4CF4-9DEA-E5FEA59CB1C7}"/>
                </a:ext>
              </a:extLst>
            </p:cNvPr>
            <p:cNvSpPr txBox="1"/>
            <p:nvPr/>
          </p:nvSpPr>
          <p:spPr>
            <a:xfrm>
              <a:off x="736879" y="940311"/>
              <a:ext cx="4506903" cy="8358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38760" tIns="238760" rIns="238760" bIns="238760" numCol="1" spcCol="1270" anchor="ctr" anchorCtr="0">
              <a:noAutofit/>
            </a:bodyPr>
            <a:lstStyle/>
            <a:p>
              <a:pPr algn="ctr" defTabSz="2785464">
                <a:lnSpc>
                  <a:spcPct val="90000"/>
                </a:lnSpc>
                <a:spcBef>
                  <a:spcPct val="0"/>
                </a:spcBef>
                <a:spcAft>
                  <a:spcPct val="35000"/>
                </a:spcAft>
              </a:pPr>
              <a:r>
                <a:rPr lang="en-US" sz="2667" dirty="0">
                  <a:solidFill>
                    <a:schemeClr val="tx1"/>
                  </a:solidFill>
                </a:rPr>
                <a:t>It is </a:t>
              </a:r>
              <a:r>
                <a:rPr lang="en-US" sz="2667" b="1" dirty="0">
                  <a:solidFill>
                    <a:schemeClr val="tx1"/>
                  </a:solidFill>
                </a:rPr>
                <a:t>revealed</a:t>
              </a:r>
              <a:r>
                <a:rPr lang="en-US" sz="2667" dirty="0">
                  <a:solidFill>
                    <a:schemeClr val="tx1"/>
                  </a:solidFill>
                </a:rPr>
                <a:t> in our most challenging circumstances</a:t>
              </a:r>
            </a:p>
          </p:txBody>
        </p:sp>
      </p:grpSp>
    </p:spTree>
    <p:extLst>
      <p:ext uri="{BB962C8B-B14F-4D97-AF65-F5344CB8AC3E}">
        <p14:creationId xmlns:p14="http://schemas.microsoft.com/office/powerpoint/2010/main" val="368008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C680BB-498A-4DC2-9541-F37FB0A799ED}"/>
              </a:ext>
            </a:extLst>
          </p:cNvPr>
          <p:cNvSpPr txBox="1"/>
          <p:nvPr/>
        </p:nvSpPr>
        <p:spPr>
          <a:xfrm>
            <a:off x="609600" y="654205"/>
            <a:ext cx="6244683" cy="5016758"/>
          </a:xfrm>
          <a:prstGeom prst="rect">
            <a:avLst/>
          </a:prstGeom>
          <a:noFill/>
        </p:spPr>
        <p:txBody>
          <a:bodyPr wrap="square" rtlCol="0">
            <a:spAutoFit/>
          </a:bodyPr>
          <a:lstStyle/>
          <a:p>
            <a:r>
              <a:rPr lang="en-GB" sz="2667" dirty="0"/>
              <a:t>“A Christian understanding of resilience is </a:t>
            </a:r>
            <a:r>
              <a:rPr lang="en-GB" sz="3200" b="1" dirty="0"/>
              <a:t>more than simply bouncing back</a:t>
            </a:r>
            <a:r>
              <a:rPr lang="en-GB" sz="2667" dirty="0"/>
              <a:t>, grit, toughness or ‘</a:t>
            </a:r>
            <a:r>
              <a:rPr lang="en-GB" sz="2667" dirty="0" err="1"/>
              <a:t>stickability</a:t>
            </a:r>
            <a:r>
              <a:rPr lang="en-GB" sz="2667" dirty="0"/>
              <a:t>’. In our most challenging or painful times, </a:t>
            </a:r>
            <a:r>
              <a:rPr lang="en-GB" sz="3733" b="1" dirty="0"/>
              <a:t>God is at work </a:t>
            </a:r>
            <a:r>
              <a:rPr lang="en-GB" sz="2667" dirty="0"/>
              <a:t>in us, both as individuals and teams – guiding, strengthening, refining and re-focusing us – as his Holy Spirit helps us to build our </a:t>
            </a:r>
            <a:r>
              <a:rPr lang="en-GB" sz="3200" b="1" dirty="0"/>
              <a:t>character, </a:t>
            </a:r>
            <a:r>
              <a:rPr lang="en-GB" sz="2667" dirty="0"/>
              <a:t>be filled with hope and to thus </a:t>
            </a:r>
            <a:r>
              <a:rPr lang="en-GB" sz="3733" b="1" dirty="0"/>
              <a:t>bounce back stronger</a:t>
            </a:r>
            <a:r>
              <a:rPr lang="en-GB" sz="2667" dirty="0"/>
              <a:t>.”</a:t>
            </a:r>
          </a:p>
        </p:txBody>
      </p:sp>
      <p:pic>
        <p:nvPicPr>
          <p:cNvPr id="6146" name="Picture 2" descr="http://jamesalansturtevant.com/wp-content/uploads/2017/02/bouncing-balls-colouring-pages-2lEdrY-clipart.gif">
            <a:extLst>
              <a:ext uri="{FF2B5EF4-FFF2-40B4-BE49-F238E27FC236}">
                <a16:creationId xmlns:a16="http://schemas.microsoft.com/office/drawing/2014/main" id="{93409BE1-724D-4C11-B159-8C15117BC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9015" y="1334802"/>
            <a:ext cx="3919655" cy="36863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358718-C4CF-4211-8991-F9E67141FD8D}"/>
              </a:ext>
            </a:extLst>
          </p:cNvPr>
          <p:cNvSpPr/>
          <p:nvPr/>
        </p:nvSpPr>
        <p:spPr>
          <a:xfrm>
            <a:off x="7449015" y="847494"/>
            <a:ext cx="1739591" cy="20964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15192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3033</Words>
  <Application>Microsoft Office PowerPoint</Application>
  <PresentationFormat>Widescreen</PresentationFormat>
  <Paragraphs>396</Paragraphs>
  <Slides>64</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Calibri Light</vt:lpstr>
      <vt:lpstr>Gill Sans MT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Refreshments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Mill</dc:creator>
  <cp:lastModifiedBy>Michael Mill</cp:lastModifiedBy>
  <cp:revision>37</cp:revision>
  <dcterms:created xsi:type="dcterms:W3CDTF">2019-06-19T15:22:28Z</dcterms:created>
  <dcterms:modified xsi:type="dcterms:W3CDTF">2019-07-03T12:12:15Z</dcterms:modified>
</cp:coreProperties>
</file>